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13"/>
  </p:handoutMasterIdLst>
  <p:sldIdLst>
    <p:sldId id="259" r:id="rId5"/>
    <p:sldId id="265" r:id="rId6"/>
    <p:sldId id="266" r:id="rId7"/>
    <p:sldId id="269" r:id="rId8"/>
    <p:sldId id="267" r:id="rId9"/>
    <p:sldId id="272" r:id="rId10"/>
    <p:sldId id="273" r:id="rId11"/>
    <p:sldId id="27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17.04.2017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998" y="1898977"/>
            <a:ext cx="9144000" cy="2387600"/>
          </a:xfrm>
          <a:prstGeom prst="rect">
            <a:avLst/>
          </a:prstGeom>
        </p:spPr>
        <p:txBody>
          <a:bodyPr anchor="b"/>
          <a:lstStyle>
            <a:lvl1pPr algn="ctr">
              <a:defRPr sz="6000">
                <a:solidFill>
                  <a:schemeClr val="accent1">
                    <a:lumMod val="75000"/>
                  </a:schemeClr>
                </a:solidFill>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рав_ответ_1">
    <p:spTree>
      <p:nvGrpSpPr>
        <p:cNvPr id="1" name=""/>
        <p:cNvGrpSpPr/>
        <p:nvPr/>
      </p:nvGrpSpPr>
      <p:grpSpPr>
        <a:xfrm>
          <a:off x="0" y="0"/>
          <a:ext cx="0" cy="0"/>
          <a:chOff x="0" y="0"/>
          <a:chExt cx="0" cy="0"/>
        </a:xfrm>
      </p:grpSpPr>
      <p:sp>
        <p:nvSpPr>
          <p:cNvPr id="17"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3"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smtClean="0"/>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9496970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езультат">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2101" y="505796"/>
            <a:ext cx="6388621" cy="4483617"/>
          </a:xfrm>
          <a:prstGeom prst="rect">
            <a:avLst/>
          </a:prstGeom>
        </p:spPr>
      </p:pic>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6549" y="1482683"/>
            <a:ext cx="6614173" cy="2529845"/>
          </a:xfrm>
          <a:prstGeom prst="rect">
            <a:avLst/>
          </a:prstGeom>
        </p:spPr>
      </p:pic>
      <p:sp>
        <p:nvSpPr>
          <p:cNvPr id="19" name="Заголовок 1"/>
          <p:cNvSpPr>
            <a:spLocks noGrp="1"/>
          </p:cNvSpPr>
          <p:nvPr>
            <p:ph type="title" hasCustomPrompt="1"/>
          </p:nvPr>
        </p:nvSpPr>
        <p:spPr>
          <a:xfrm>
            <a:off x="2676968" y="2569705"/>
            <a:ext cx="6614173" cy="699587"/>
          </a:xfrm>
          <a:prstGeom prst="rect">
            <a:avLst/>
          </a:prstGeom>
        </p:spPr>
        <p:txBody>
          <a:bodyPr/>
          <a:lstStyle>
            <a:lvl1pPr>
              <a:defRPr b="1" baseline="0">
                <a:solidFill>
                  <a:schemeClr val="accent1">
                    <a:lumMod val="75000"/>
                  </a:schemeClr>
                </a:solidFill>
              </a:defRPr>
            </a:lvl1pPr>
          </a:lstStyle>
          <a:p>
            <a:r>
              <a:rPr lang="ru-RU" dirty="0"/>
              <a:t>О</a:t>
            </a:r>
            <a:r>
              <a:rPr lang="en-US" dirty="0"/>
              <a:t> </a:t>
            </a:r>
            <a:r>
              <a:rPr lang="ru-RU" dirty="0"/>
              <a:t>б</a:t>
            </a:r>
            <a:r>
              <a:rPr lang="en-US" dirty="0"/>
              <a:t> </a:t>
            </a:r>
            <a:r>
              <a:rPr lang="ru-RU" dirty="0"/>
              <a:t>р</a:t>
            </a:r>
            <a:r>
              <a:rPr lang="en-US" dirty="0"/>
              <a:t> </a:t>
            </a:r>
            <a:r>
              <a:rPr lang="ru-RU" dirty="0"/>
              <a:t>а</a:t>
            </a:r>
            <a:r>
              <a:rPr lang="en-US" dirty="0"/>
              <a:t> </a:t>
            </a:r>
            <a:r>
              <a:rPr lang="ru-RU" dirty="0"/>
              <a:t>з</a:t>
            </a:r>
            <a:r>
              <a:rPr lang="en-US" dirty="0"/>
              <a:t> </a:t>
            </a:r>
            <a:r>
              <a:rPr lang="ru-RU" dirty="0"/>
              <a:t>е</a:t>
            </a:r>
            <a:r>
              <a:rPr lang="en-US" dirty="0"/>
              <a:t> </a:t>
            </a:r>
            <a:r>
              <a:rPr lang="ru-RU" dirty="0"/>
              <a:t>ц</a:t>
            </a:r>
            <a:r>
              <a:rPr lang="en-US" dirty="0"/>
              <a:t>  </a:t>
            </a:r>
            <a:r>
              <a:rPr lang="ru-RU" dirty="0"/>
              <a:t>з</a:t>
            </a:r>
            <a:r>
              <a:rPr lang="en-US" dirty="0"/>
              <a:t> </a:t>
            </a:r>
            <a:r>
              <a:rPr lang="ru-RU" dirty="0"/>
              <a:t>а</a:t>
            </a:r>
            <a:r>
              <a:rPr lang="en-US" dirty="0"/>
              <a:t> </a:t>
            </a:r>
            <a:r>
              <a:rPr lang="ru-RU" dirty="0"/>
              <a:t>г</a:t>
            </a:r>
            <a:r>
              <a:rPr lang="en-US" dirty="0"/>
              <a:t> </a:t>
            </a:r>
            <a:r>
              <a:rPr lang="ru-RU" dirty="0"/>
              <a:t>о</a:t>
            </a:r>
            <a:r>
              <a:rPr lang="en-US" dirty="0"/>
              <a:t> </a:t>
            </a:r>
            <a:r>
              <a:rPr lang="ru-RU" dirty="0"/>
              <a:t>л</a:t>
            </a:r>
            <a:r>
              <a:rPr lang="en-US" dirty="0"/>
              <a:t> </a:t>
            </a:r>
            <a:r>
              <a:rPr lang="ru-RU" dirty="0"/>
              <a:t>о</a:t>
            </a:r>
            <a:r>
              <a:rPr lang="en-US" dirty="0"/>
              <a:t> </a:t>
            </a:r>
            <a:r>
              <a:rPr lang="ru-RU" dirty="0"/>
              <a:t>в</a:t>
            </a:r>
            <a:r>
              <a:rPr lang="en-US" dirty="0"/>
              <a:t> </a:t>
            </a:r>
            <a:r>
              <a:rPr lang="ru-RU" dirty="0"/>
              <a:t>к</a:t>
            </a:r>
            <a:r>
              <a:rPr lang="en-US" dirty="0"/>
              <a:t> </a:t>
            </a:r>
            <a:r>
              <a:rPr lang="ru-RU" dirty="0"/>
              <a:t>а</a:t>
            </a:r>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86" y="2569705"/>
            <a:ext cx="1690142" cy="3683982"/>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78098" y="4089357"/>
            <a:ext cx="1563627" cy="195377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7302" y="1959719"/>
            <a:ext cx="2320644" cy="4083410"/>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ppt_x</p:attrName>
                                        </p:attrNameLst>
                                      </p:cBhvr>
                                      <p:tavLst>
                                        <p:tav tm="0">
                                          <p:val>
                                            <p:fltVal val="0.5"/>
                                          </p:val>
                                        </p:tav>
                                        <p:tav tm="100000">
                                          <p:val>
                                            <p:strVal val="#ppt_x"/>
                                          </p:val>
                                        </p:tav>
                                      </p:tavLst>
                                    </p:anim>
                                    <p:anim calcmode="lin" valueType="num">
                                      <p:cBhvr>
                                        <p:cTn id="10" dur="2000" fill="hold"/>
                                        <p:tgtEl>
                                          <p:spTgt spid="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par>
                                <p:cTn id="11" presetID="42" presetClass="path" presetSubtype="0" repeatCount="indefinite" accel="50000" decel="50000" fill="hold" nodeType="withEffect">
                                  <p:stCondLst>
                                    <p:cond delay="0"/>
                                  </p:stCondLst>
                                  <p:childTnLst>
                                    <p:animMotion origin="layout" path="M -1.25E-6 -4.44444E-6 L 0.00078 -0.13425 " pathEditMode="relative" rAng="0" ptsTypes="AA">
                                      <p:cBhvr>
                                        <p:cTn id="12" dur="2000" fill="hold"/>
                                        <p:tgtEl>
                                          <p:spTgt spid="17"/>
                                        </p:tgtEl>
                                        <p:attrNameLst>
                                          <p:attrName>ppt_x</p:attrName>
                                          <p:attrName>ppt_y</p:attrName>
                                        </p:attrNameLst>
                                      </p:cBhvr>
                                      <p:rCtr x="39" y="-6713"/>
                                    </p:animMotion>
                                  </p:childTnLst>
                                </p:cTn>
                              </p:par>
                              <p:par>
                                <p:cTn id="13" presetID="36" presetClass="emph" presetSubtype="0" fill="hold" grpId="0" nodeType="withEffect">
                                  <p:stCondLst>
                                    <p:cond delay="200"/>
                                  </p:stCondLst>
                                  <p:iterate type="lt">
                                    <p:tmPct val="10000"/>
                                  </p:iterate>
                                  <p:childTnLst>
                                    <p:animScale>
                                      <p:cBhvr>
                                        <p:cTn id="14" dur="500" autoRev="1" fill="hold">
                                          <p:stCondLst>
                                            <p:cond delay="0"/>
                                          </p:stCondLst>
                                        </p:cTn>
                                        <p:tgtEl>
                                          <p:spTgt spid="19"/>
                                        </p:tgtEl>
                                      </p:cBhvr>
                                      <p:to x="80000" y="100000"/>
                                    </p:animScale>
                                    <p:anim by="(#ppt_w*0.10)" calcmode="lin" valueType="num">
                                      <p:cBhvr>
                                        <p:cTn id="15" dur="500" autoRev="1" fill="hold">
                                          <p:stCondLst>
                                            <p:cond delay="0"/>
                                          </p:stCondLst>
                                        </p:cTn>
                                        <p:tgtEl>
                                          <p:spTgt spid="19"/>
                                        </p:tgtEl>
                                        <p:attrNameLst>
                                          <p:attrName>ppt_x</p:attrName>
                                        </p:attrNameLst>
                                      </p:cBhvr>
                                    </p:anim>
                                    <p:anim by="(-#ppt_w*0.10)" calcmode="lin" valueType="num">
                                      <p:cBhvr>
                                        <p:cTn id="16" dur="500" autoRev="1" fill="hold">
                                          <p:stCondLst>
                                            <p:cond delay="0"/>
                                          </p:stCondLst>
                                        </p:cTn>
                                        <p:tgtEl>
                                          <p:spTgt spid="19"/>
                                        </p:tgtEl>
                                        <p:attrNameLst>
                                          <p:attrName>ppt_y</p:attrName>
                                        </p:attrNameLst>
                                      </p:cBhvr>
                                    </p:anim>
                                    <p:animRot by="-480000">
                                      <p:cBhvr>
                                        <p:cTn id="17" dur="500" autoRev="1" fill="hold">
                                          <p:stCondLst>
                                            <p:cond delay="0"/>
                                          </p:stCondLst>
                                        </p:cTn>
                                        <p:tgtEl>
                                          <p:spTgt spid="19"/>
                                        </p:tgtEl>
                                        <p:attrNameLst>
                                          <p:attrName>r</p:attrName>
                                        </p:attrNameLst>
                                      </p:cBhvr>
                                    </p:animRot>
                                  </p:childTnLst>
                                </p:cTn>
                              </p:par>
                              <p:par>
                                <p:cTn id="18" presetID="42" presetClass="path" presetSubtype="0" accel="50000" decel="50000" fill="hold" nodeType="withEffect">
                                  <p:stCondLst>
                                    <p:cond delay="200"/>
                                  </p:stCondLst>
                                  <p:childTnLst>
                                    <p:animMotion origin="layout" path="M 3.54167E-6 -4.44444E-6 L 0.00065 -0.16851 " pathEditMode="relative" rAng="0" ptsTypes="AA">
                                      <p:cBhvr>
                                        <p:cTn id="19" dur="3000" fill="hold"/>
                                        <p:tgtEl>
                                          <p:spTgt spid="18"/>
                                        </p:tgtEl>
                                        <p:attrNameLst>
                                          <p:attrName>ppt_x</p:attrName>
                                          <p:attrName>ppt_y</p:attrName>
                                        </p:attrNameLst>
                                      </p:cBhvr>
                                      <p:rCtr x="26" y="-8426"/>
                                    </p:animMotion>
                                  </p:childTnLst>
                                </p:cTn>
                              </p:par>
                              <p:par>
                                <p:cTn id="20" presetID="42" presetClass="path" presetSubtype="0" accel="50000" decel="50000" fill="hold" grpId="1" nodeType="withEffect">
                                  <p:stCondLst>
                                    <p:cond delay="200"/>
                                  </p:stCondLst>
                                  <p:iterate type="lt">
                                    <p:tmPct val="0"/>
                                  </p:iterate>
                                  <p:childTnLst>
                                    <p:animMotion origin="layout" path="M 4.79167E-6 -4.44444E-6 L -0.0004 -0.17407 " pathEditMode="relative" rAng="0" ptsTypes="AA">
                                      <p:cBhvr>
                                        <p:cTn id="21" dur="3000" fill="hold"/>
                                        <p:tgtEl>
                                          <p:spTgt spid="19"/>
                                        </p:tgtEl>
                                        <p:attrNameLst>
                                          <p:attrName>ppt_x</p:attrName>
                                          <p:attrName>ppt_y</p:attrName>
                                        </p:attrNameLst>
                                      </p:cBhvr>
                                      <p:rCtr x="-26" y="-8704"/>
                                    </p:animMotion>
                                  </p:childTnLst>
                                </p:cTn>
                              </p:par>
                              <p:par>
                                <p:cTn id="22" presetID="63" presetClass="path" presetSubtype="0" accel="50000" decel="50000" fill="hold" nodeType="withEffect">
                                  <p:stCondLst>
                                    <p:cond delay="500"/>
                                  </p:stCondLst>
                                  <p:childTnLst>
                                    <p:animMotion origin="layout" path="M -1.04167E-6 2.96296E-6 L 0.1987 -0.00417 " pathEditMode="relative" rAng="0" ptsTypes="AA">
                                      <p:cBhvr>
                                        <p:cTn id="23" dur="2000" fill="hold"/>
                                        <p:tgtEl>
                                          <p:spTgt spid="20"/>
                                        </p:tgtEl>
                                        <p:attrNameLst>
                                          <p:attrName>ppt_x</p:attrName>
                                          <p:attrName>ppt_y</p:attrName>
                                        </p:attrNameLst>
                                      </p:cBhvr>
                                      <p:rCtr x="9935" y="-208"/>
                                    </p:animMotion>
                                  </p:childTnLst>
                                </p:cTn>
                              </p:par>
                              <p:par>
                                <p:cTn id="24" presetID="35" presetClass="path" presetSubtype="0" accel="50000" decel="50000" fill="hold" nodeType="withEffect">
                                  <p:stCondLst>
                                    <p:cond delay="500"/>
                                  </p:stCondLst>
                                  <p:childTnLst>
                                    <p:animMotion origin="layout" path="M -3.54167E-6 -3.33333E-6 L -0.21927 0.00186 " pathEditMode="relative" rAng="0" ptsTypes="AA">
                                      <p:cBhvr>
                                        <p:cTn id="25" dur="2000" fill="hold"/>
                                        <p:tgtEl>
                                          <p:spTgt spid="22"/>
                                        </p:tgtEl>
                                        <p:attrNameLst>
                                          <p:attrName>ppt_x</p:attrName>
                                          <p:attrName>ppt_y</p:attrName>
                                        </p:attrNameLst>
                                      </p:cBhvr>
                                      <p:rCtr x="-10964" y="93"/>
                                    </p:animMotion>
                                  </p:childTnLst>
                                </p:cTn>
                              </p:par>
                              <p:par>
                                <p:cTn id="26" presetID="35" presetClass="path" presetSubtype="0" accel="50000" decel="50000" fill="hold" nodeType="withEffect">
                                  <p:stCondLst>
                                    <p:cond delay="500"/>
                                  </p:stCondLst>
                                  <p:childTnLst>
                                    <p:animMotion origin="layout" path="M 0 0 L -0.25 0 E" pathEditMode="relative" ptsTypes="">
                                      <p:cBhvr>
                                        <p:cTn id="27"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Фон">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0433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5698" y="3292383"/>
            <a:ext cx="2115316" cy="3145542"/>
          </a:xfrm>
          <a:prstGeom prst="rect">
            <a:avLst/>
          </a:prstGeom>
        </p:spPr>
      </p:pic>
      <p:sp>
        <p:nvSpPr>
          <p:cNvPr id="9" name="Заголовок 1"/>
          <p:cNvSpPr txBox="1">
            <a:spLocks/>
          </p:cNvSpPr>
          <p:nvPr/>
        </p:nvSpPr>
        <p:spPr>
          <a:xfrm>
            <a:off x="3002640" y="484789"/>
            <a:ext cx="6653058" cy="5615188"/>
          </a:xfrm>
          <a:prstGeom prst="rect">
            <a:avLst/>
          </a:prstGeom>
        </p:spPr>
        <p:txBody>
          <a:bodyPr anchor="b"/>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endParaRPr lang="ru-RU" dirty="0"/>
          </a:p>
        </p:txBody>
      </p:sp>
      <p:pic>
        <p:nvPicPr>
          <p:cNvPr id="10"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7900" y="4416550"/>
            <a:ext cx="573534" cy="505026"/>
          </a:xfrm>
          <a:prstGeom prst="rect">
            <a:avLst/>
          </a:prstGeom>
        </p:spPr>
      </p:pic>
      <p:grpSp>
        <p:nvGrpSpPr>
          <p:cNvPr id="11" name="Group 2"/>
          <p:cNvGrpSpPr/>
          <p:nvPr/>
        </p:nvGrpSpPr>
        <p:grpSpPr>
          <a:xfrm>
            <a:off x="420982" y="3182206"/>
            <a:ext cx="2417069" cy="3456439"/>
            <a:chOff x="3344569" y="426786"/>
            <a:chExt cx="2417069" cy="3456439"/>
          </a:xfrm>
        </p:grpSpPr>
        <p:pic>
          <p:nvPicPr>
            <p:cNvPr id="12"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4569" y="426786"/>
              <a:ext cx="1863051" cy="3456439"/>
            </a:xfrm>
            <a:prstGeom prst="rect">
              <a:avLst/>
            </a:prstGeom>
          </p:spPr>
        </p:pic>
        <p:pic>
          <p:nvPicPr>
            <p:cNvPr id="13"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6898" y="2129883"/>
              <a:ext cx="754740" cy="379141"/>
            </a:xfrm>
            <a:prstGeom prst="rect">
              <a:avLst/>
            </a:prstGeom>
          </p:spPr>
        </p:pic>
      </p:grpSp>
      <p:sp>
        <p:nvSpPr>
          <p:cNvPr id="3" name="Заголовок 2"/>
          <p:cNvSpPr>
            <a:spLocks noGrp="1"/>
          </p:cNvSpPr>
          <p:nvPr>
            <p:ph type="ctrTitle"/>
          </p:nvPr>
        </p:nvSpPr>
        <p:spPr/>
        <p:txBody>
          <a:bodyPr/>
          <a:lstStyle/>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5400" b="1" dirty="0" smtClean="0">
                <a:solidFill>
                  <a:srgbClr val="FF0000"/>
                </a:solidFill>
                <a:latin typeface="Times New Roman" panose="02020603050405020304" pitchFamily="18" charset="0"/>
                <a:cs typeface="Times New Roman" panose="02020603050405020304" pitchFamily="18" charset="0"/>
              </a:rPr>
              <a:t>«СКОРО В ШКОЛУ !»</a:t>
            </a:r>
            <a:br>
              <a:rPr lang="ru-RU" sz="5400" b="1" dirty="0" smtClean="0">
                <a:solidFill>
                  <a:srgbClr val="FF0000"/>
                </a:solidFill>
                <a:latin typeface="Times New Roman" panose="02020603050405020304" pitchFamily="18" charset="0"/>
                <a:cs typeface="Times New Roman" panose="02020603050405020304" pitchFamily="18" charset="0"/>
              </a:rPr>
            </a:br>
            <a:r>
              <a:rPr lang="ru-RU" sz="4800" b="1" dirty="0">
                <a:solidFill>
                  <a:srgbClr val="FF0000"/>
                </a:solidFill>
                <a:latin typeface="Times New Roman" panose="02020603050405020304" pitchFamily="18" charset="0"/>
                <a:cs typeface="Times New Roman" panose="02020603050405020304" pitchFamily="18" charset="0"/>
              </a:rPr>
              <a:t/>
            </a:r>
            <a:br>
              <a:rPr lang="ru-RU" sz="4800" b="1" dirty="0">
                <a:solidFill>
                  <a:srgbClr val="FF0000"/>
                </a:solidFill>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3200" b="1" dirty="0" smtClean="0">
                <a:solidFill>
                  <a:schemeClr val="tx1"/>
                </a:solidFill>
                <a:latin typeface="Times New Roman" panose="02020603050405020304" pitchFamily="18" charset="0"/>
                <a:cs typeface="Times New Roman" panose="02020603050405020304" pitchFamily="18" charset="0"/>
              </a:rPr>
              <a:t>Консультация для родителей будущих первоклассников</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3215012" y="4566542"/>
            <a:ext cx="6882025" cy="1655762"/>
          </a:xfrm>
        </p:spPr>
        <p:txBody>
          <a:bodyPr/>
          <a:lstStyle/>
          <a:p>
            <a:pPr algn="r"/>
            <a:r>
              <a:rPr lang="ru-RU" sz="1800" dirty="0" smtClean="0">
                <a:latin typeface="Times New Roman" panose="02020603050405020304" pitchFamily="18" charset="0"/>
                <a:cs typeface="Times New Roman" panose="02020603050405020304" pitchFamily="18" charset="0"/>
              </a:rPr>
              <a:t>Воспитатель ГБДОУ №28: Никитина Н.Ю.</a:t>
            </a:r>
          </a:p>
          <a:p>
            <a:pPr algn="r"/>
            <a:r>
              <a:rPr lang="en-US" sz="1800" dirty="0" smtClean="0">
                <a:latin typeface="Times New Roman" panose="02020603050405020304" pitchFamily="18" charset="0"/>
                <a:cs typeface="Times New Roman" panose="02020603050405020304" pitchFamily="18" charset="0"/>
              </a:rPr>
              <a:t>I</a:t>
            </a:r>
            <a:r>
              <a:rPr lang="ru-RU" sz="1800" dirty="0" smtClean="0">
                <a:latin typeface="Times New Roman" panose="02020603050405020304" pitchFamily="18" charset="0"/>
                <a:cs typeface="Times New Roman" panose="02020603050405020304" pitchFamily="18" charset="0"/>
              </a:rPr>
              <a:t> квалификационная категория</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2898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3" presetClass="emph" presetSubtype="2" fill="hold" grpId="1" nodeType="withEffect" nodePh="1">
                                  <p:stCondLst>
                                    <p:cond delay="0"/>
                                  </p:stCondLst>
                                  <p:endCondLst>
                                    <p:cond evt="begin" delay="0">
                                      <p:tn val="9"/>
                                    </p:cond>
                                  </p:endCondLst>
                                  <p:childTnLst>
                                    <p:animClr clrSpc="rgb" dir="cw">
                                      <p:cBhvr override="childStyle">
                                        <p:cTn id="10" dur="2000" fill="hold"/>
                                        <p:tgtEl>
                                          <p:spTgt spid="9"/>
                                        </p:tgtEl>
                                        <p:attrNameLst>
                                          <p:attrName>style.color</p:attrName>
                                        </p:attrNameLst>
                                      </p:cBhvr>
                                      <p:to>
                                        <a:schemeClr val="accent2"/>
                                      </p:to>
                                    </p:animClr>
                                  </p:childTnLst>
                                </p:cTn>
                              </p:par>
                              <p:par>
                                <p:cTn id="11" presetID="64" presetClass="path" presetSubtype="0" accel="50000" decel="50000" fill="hold" grpId="0" nodeType="withEffect" nodePh="1">
                                  <p:stCondLst>
                                    <p:cond delay="250"/>
                                  </p:stCondLst>
                                  <p:endCondLst>
                                    <p:cond evt="begin" delay="0">
                                      <p:tn val="11"/>
                                    </p:cond>
                                  </p:endCondLst>
                                  <p:childTnLst>
                                    <p:animMotion origin="layout" path="M 0 0 L 0 -0.25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nodeType="withEffect">
                                  <p:stCondLst>
                                    <p:cond delay="250"/>
                                  </p:stCondLst>
                                  <p:childTnLst>
                                    <p:animMotion origin="layout" path="M 4.16667E-6 7.40741E-7 L -0.19362 0.00648 " pathEditMode="relative" rAng="0" ptsTypes="AA">
                                      <p:cBhvr>
                                        <p:cTn id="14" dur="3000" fill="hold"/>
                                        <p:tgtEl>
                                          <p:spTgt spid="6"/>
                                        </p:tgtEl>
                                        <p:attrNameLst>
                                          <p:attrName>ppt_x</p:attrName>
                                          <p:attrName>ppt_y</p:attrName>
                                        </p:attrNameLst>
                                      </p:cBhvr>
                                      <p:rCtr x="-9687" y="324"/>
                                    </p:animMotion>
                                  </p:childTnLst>
                                </p:cTn>
                              </p:par>
                              <p:par>
                                <p:cTn id="15" presetID="54" presetClass="path" presetSubtype="0" accel="50000" decel="50000" fill="hold" nodeType="withEffect">
                                  <p:stCondLst>
                                    <p:cond delay="250"/>
                                  </p:stCondLst>
                                  <p:childTnLst>
                                    <p:animMotion origin="layout" path="M -2.5E-6 4.81481E-6 C 0.00443 -0.00741 0.01992 -0.01413 0.02565 -0.01413 C 0.06016 -0.01413 0.09584 0.09884 0.09584 0.21203 C 0.09584 0.15486 0.1138 0.09884 0.13047 0.09884 C 0.14831 0.09884 0.16498 0.15555 0.16498 0.21203 C 0.16498 0.18379 0.17383 0.15486 0.18282 0.15486 C 0.19167 0.15486 0.20065 0.18287 0.20065 0.21203 C 0.20065 0.19722 0.20521 0.18379 0.20951 0.18379 C 0.21407 0.18379 0.21836 0.19814 0.21836 0.21203 C 0.21836 0.20439 0.22058 0.19722 0.22292 0.19722 C 0.22409 0.19722 0.22735 0.20486 0.22735 0.21203 C 0.22735 0.2081 0.22852 0.20439 0.22956 0.20439 C 0.22956 0.20532 0.23177 0.20787 0.23177 0.21203 C 0.23177 0.20995 0.23177 0.2081 0.23295 0.2081 C 0.23295 0.20902 0.23412 0.21018 0.23412 0.21203 C 0.23412 0.21111 0.23412 0.20995 0.23412 0.20902 C 0.23529 0.20902 0.23529 0.20995 0.23529 0.21111 C 0.23646 0.21111 0.23646 0.21018 0.23646 0.20902 C 0.23763 0.20902 0.23763 0.20995 0.23763 0.21111 " pathEditMode="relative" rAng="0" ptsTypes="AAAAAAAAAAAAAAAAAAA">
                                      <p:cBhvr>
                                        <p:cTn id="16" dur="3000" fill="hold"/>
                                        <p:tgtEl>
                                          <p:spTgt spid="10"/>
                                        </p:tgtEl>
                                        <p:attrNameLst>
                                          <p:attrName>ppt_x</p:attrName>
                                          <p:attrName>ppt_y</p:attrName>
                                        </p:attrNameLst>
                                      </p:cBhvr>
                                      <p:rCtr x="11875" y="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0924" y="283335"/>
            <a:ext cx="7392473" cy="6478073"/>
          </a:xfrm>
        </p:spPr>
        <p:txBody>
          <a:bodyPr/>
          <a:lstStyle/>
          <a:p>
            <a:r>
              <a:rPr lang="ru-RU" sz="2400" dirty="0" smtClean="0">
                <a:solidFill>
                  <a:srgbClr val="FF0000"/>
                </a:solidFill>
                <a:latin typeface="Times New Roman" panose="02020603050405020304" pitchFamily="18" charset="0"/>
                <a:cs typeface="Times New Roman" panose="02020603050405020304" pitchFamily="18" charset="0"/>
              </a:rPr>
              <a:t>12 советов родителям будущих первоклассников !</a:t>
            </a:r>
            <a:br>
              <a:rPr lang="ru-RU" sz="2400" dirty="0" smtClean="0">
                <a:solidFill>
                  <a:srgbClr val="FF0000"/>
                </a:solidFill>
                <a:latin typeface="Times New Roman" panose="02020603050405020304" pitchFamily="18" charset="0"/>
                <a:cs typeface="Times New Roman" panose="02020603050405020304" pitchFamily="18" charset="0"/>
              </a:rPr>
            </a:br>
            <a:r>
              <a:rPr lang="ru-RU" sz="2400" dirty="0" smtClean="0">
                <a:solidFill>
                  <a:srgbClr val="FF0000"/>
                </a:solidFill>
                <a:latin typeface="Times New Roman" panose="02020603050405020304" pitchFamily="18" charset="0"/>
                <a:cs typeface="Times New Roman" panose="02020603050405020304" pitchFamily="18" charset="0"/>
              </a:rPr>
              <a:t/>
            </a:r>
            <a:br>
              <a:rPr lang="ru-RU" sz="2400" dirty="0" smtClean="0">
                <a:solidFill>
                  <a:srgbClr val="FF0000"/>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Этой осенью ваш ребенок переступит порог школы. В ваших силах создать в семье именно такую обстановку, которая не только подготовит ребенка успешной учебе, но и позволит ему занять достойное место среди одноклассников, почувствовать себя в школе комфортно.</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1. Чаще делитесь с ребенком воспоминаниями о счастливых моментах своего прошлого.</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Ваши добрые воспоминания о школьных годах, смешные истории из школьной жизни и рассказы о друзьях детства наполнят душу ребенка радостными ожиданием.</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2. Помогите ребенку овладеть информацией, которая позволит ему не теряться</a:t>
            </a:r>
            <a:r>
              <a:rPr lang="ru-RU" sz="2400" b="0" dirty="0" smtClean="0">
                <a:solidFill>
                  <a:schemeClr val="tx1"/>
                </a:solidFill>
                <a:latin typeface="Times New Roman" panose="02020603050405020304" pitchFamily="18" charset="0"/>
                <a:cs typeface="Times New Roman" panose="02020603050405020304" pitchFamily="18" charset="0"/>
              </a:rPr>
              <a:t>.</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Удостоверьтесь, что ваш ребенок помнит свое полное имя, фамилию, номер телефона, домашний адрес, имена родителей.</a:t>
            </a:r>
            <a:endParaRPr lang="ru-RU"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939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0924" y="283335"/>
            <a:ext cx="7392473" cy="6478073"/>
          </a:xfrm>
        </p:spPr>
        <p:txBody>
          <a:bodyPr/>
          <a:lstStyle/>
          <a:p>
            <a:r>
              <a:rPr lang="ru-RU" sz="2400" dirty="0" smtClean="0">
                <a:solidFill>
                  <a:schemeClr val="tx1"/>
                </a:solidFill>
                <a:latin typeface="Times New Roman" panose="02020603050405020304" pitchFamily="18" charset="0"/>
                <a:cs typeface="Times New Roman" panose="02020603050405020304" pitchFamily="18" charset="0"/>
              </a:rPr>
              <a:t>3. Приучите ребенка содержать в порядке свои вещи.</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Заранее подготовьте рабочее место ребенка: пусть у него будет свой стол, свои ручки, карандаши. Все как у взрослого, но- личная собственность ребенка! И ответственность за порядок, тоже личная.</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4.Не пугайте ребенка трудностями и неудачами в школе.</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Многие дети этого возраста неусидчивы. Не всем блестяще дается чтение и счет. И если вы постоянно будите твердить «В школу не возьмут….», «Двойки будут ставить…»- это может иметь плачевные последствия. На вопрос «Хочешь ли ты учиться в школе?», ребенок может ответить «Нет!».</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5. Не старайтесь быть для ребенка учителем</a:t>
            </a:r>
            <a:r>
              <a:rPr lang="ru-RU" sz="2400" b="0" dirty="0" smtClean="0">
                <a:solidFill>
                  <a:schemeClr val="tx1"/>
                </a:solidFill>
                <a:latin typeface="Times New Roman" panose="02020603050405020304" pitchFamily="18" charset="0"/>
                <a:cs typeface="Times New Roman" panose="02020603050405020304" pitchFamily="18" charset="0"/>
              </a:rPr>
              <a:t>.</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Стремитесь к поддержанию дружеских отношений. Дайте ребенку почувствовать, что он может рассчитывать на вашу поддержку в любой ситуации.</a:t>
            </a:r>
            <a:endParaRPr lang="ru-RU"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96010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0924" y="283335"/>
            <a:ext cx="7392473" cy="6478073"/>
          </a:xfrm>
        </p:spPr>
        <p:txBody>
          <a:bodyPr/>
          <a:lstStyle/>
          <a:p>
            <a:r>
              <a:rPr lang="ru-RU" sz="2400" dirty="0" smtClean="0">
                <a:solidFill>
                  <a:schemeClr val="tx1"/>
                </a:solidFill>
                <a:latin typeface="Times New Roman" panose="02020603050405020304" pitchFamily="18" charset="0"/>
                <a:cs typeface="Times New Roman" panose="02020603050405020304" pitchFamily="18" charset="0"/>
              </a:rPr>
              <a:t>6. Я Научите ребенка правильно реагировать на неудачи.</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Помогите ребенку справиться с разочарованием, если он оказался в игре последним. Обратите внимание на то, как относятся к проигрышу другие дети. Пусть ребенок ощутит самоценность игры, а не выигрыша. </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7. Хорошие манеры ребенка- зеркало семейных отношений.</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«Спасибо», «Извините», «Можно ли…» должны войти в речь ребенка до школы. Постарайтесь исключить из общения между членами семьи приказы и команды: «Вынеси мусор», «Чтобы я больше этого не слышал!». Превратите их в вежливые просьбы. Ребенок непременно скопирует ваш стиль. Ведь он вас любит и стремится подражать во всем.</a:t>
            </a:r>
            <a:br>
              <a:rPr lang="ru-RU" sz="2400" b="0" dirty="0" smtClean="0">
                <a:solidFill>
                  <a:schemeClr val="tx1"/>
                </a:solidFill>
                <a:latin typeface="Times New Roman" panose="02020603050405020304" pitchFamily="18" charset="0"/>
                <a:cs typeface="Times New Roman" panose="02020603050405020304" pitchFamily="18" charset="0"/>
              </a:rPr>
            </a:br>
            <a:endParaRPr lang="ru-RU"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941103"/>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0924" y="283335"/>
            <a:ext cx="7392473" cy="6478073"/>
          </a:xfrm>
        </p:spPr>
        <p:txBody>
          <a:bodyPr/>
          <a:lstStyle/>
          <a:p>
            <a:r>
              <a:rPr lang="ru-RU" sz="2400" dirty="0">
                <a:solidFill>
                  <a:prstClr val="black"/>
                </a:solidFill>
                <a:latin typeface="Times New Roman" panose="02020603050405020304" pitchFamily="18" charset="0"/>
                <a:cs typeface="Times New Roman" panose="02020603050405020304" pitchFamily="18" charset="0"/>
              </a:rPr>
              <a:t>8. Помогите ребенку обрести чувство уверенности в себе.</a:t>
            </a:r>
            <a:br>
              <a:rPr lang="ru-RU" sz="2400" dirty="0">
                <a:solidFill>
                  <a:prstClr val="black"/>
                </a:solidFill>
                <a:latin typeface="Times New Roman" panose="02020603050405020304" pitchFamily="18" charset="0"/>
                <a:cs typeface="Times New Roman" panose="02020603050405020304" pitchFamily="18" charset="0"/>
              </a:rPr>
            </a:br>
            <a:r>
              <a:rPr lang="ru-RU" sz="2400" b="0" dirty="0">
                <a:solidFill>
                  <a:prstClr val="black"/>
                </a:solidFill>
                <a:latin typeface="Times New Roman" panose="02020603050405020304" pitchFamily="18" charset="0"/>
                <a:cs typeface="Times New Roman" panose="02020603050405020304" pitchFamily="18" charset="0"/>
              </a:rPr>
              <a:t>Ребенок должен чувствовать себя в любой обстановке  также естественно, как и дома</a:t>
            </a:r>
            <a:r>
              <a:rPr lang="ru-RU" sz="2400" b="0" dirty="0" smtClean="0">
                <a:solidFill>
                  <a:prstClr val="black"/>
                </a:solidFill>
                <a:latin typeface="Times New Roman" panose="02020603050405020304" pitchFamily="18" charset="0"/>
                <a:cs typeface="Times New Roman" panose="02020603050405020304" pitchFamily="18" charset="0"/>
              </a:rPr>
              <a:t>. Научите ребенка внимательно относиться к своим нуждам, своевременно и естественно сообщать о них взрослым.</a:t>
            </a:r>
            <a:br>
              <a:rPr lang="ru-RU" sz="2400" b="0" dirty="0" smtClean="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9. Приучите ребенка к самостоятельности в обыденной жизни.</a:t>
            </a:r>
            <a:r>
              <a:rPr lang="ru-RU" sz="2400" dirty="0">
                <a:solidFill>
                  <a:prstClr val="black"/>
                </a:solidFill>
                <a:latin typeface="Times New Roman" panose="02020603050405020304" pitchFamily="18" charset="0"/>
                <a:cs typeface="Times New Roman" panose="02020603050405020304" pitchFamily="18" charset="0"/>
              </a:rPr>
              <a:t/>
            </a:r>
            <a:br>
              <a:rPr lang="ru-RU" sz="2400" dirty="0">
                <a:solidFill>
                  <a:prstClr val="black"/>
                </a:solidFill>
                <a:latin typeface="Times New Roman" panose="02020603050405020304" pitchFamily="18" charset="0"/>
                <a:cs typeface="Times New Roman" panose="02020603050405020304" pitchFamily="18" charset="0"/>
              </a:rPr>
            </a:br>
            <a:r>
              <a:rPr lang="ru-RU" sz="2400" b="0" dirty="0" smtClean="0">
                <a:solidFill>
                  <a:prstClr val="black"/>
                </a:solidFill>
                <a:latin typeface="Times New Roman" panose="02020603050405020304" pitchFamily="18" charset="0"/>
                <a:cs typeface="Times New Roman" panose="02020603050405020304" pitchFamily="18" charset="0"/>
              </a:rPr>
              <a:t>Чем больше ребенок  может делать самостоятельно, тем более взрослым он себя ощущает. Научите ребенка самостоятельно раздеваться и вешать свою одежду, застегивать пуговицы, молнии, завязывать шнурки.</a:t>
            </a:r>
            <a:br>
              <a:rPr lang="ru-RU" sz="2400" b="0" dirty="0" smtClean="0">
                <a:solidFill>
                  <a:prstClr val="black"/>
                </a:solidFill>
                <a:latin typeface="Times New Roman" panose="02020603050405020304" pitchFamily="18" charset="0"/>
                <a:cs typeface="Times New Roman" panose="02020603050405020304" pitchFamily="18" charset="0"/>
              </a:rPr>
            </a:br>
            <a:r>
              <a:rPr lang="ru-RU" sz="2400" dirty="0" smtClean="0">
                <a:solidFill>
                  <a:prstClr val="black"/>
                </a:solidFill>
                <a:latin typeface="Times New Roman" panose="02020603050405020304" pitchFamily="18" charset="0"/>
                <a:cs typeface="Times New Roman" panose="02020603050405020304" pitchFamily="18" charset="0"/>
              </a:rPr>
              <a:t>10. Научите ребенка самостоятельно принимать решения</a:t>
            </a:r>
            <a:r>
              <a:rPr lang="ru-RU" sz="2400" b="0" dirty="0" smtClean="0">
                <a:solidFill>
                  <a:prstClr val="black"/>
                </a:solidFill>
                <a:latin typeface="Times New Roman" panose="02020603050405020304" pitchFamily="18" charset="0"/>
                <a:cs typeface="Times New Roman" panose="02020603050405020304" pitchFamily="18" charset="0"/>
              </a:rPr>
              <a:t>.</a:t>
            </a:r>
            <a:br>
              <a:rPr lang="ru-RU" sz="2400" b="0" dirty="0" smtClean="0">
                <a:solidFill>
                  <a:prstClr val="black"/>
                </a:solidFill>
                <a:latin typeface="Times New Roman" panose="02020603050405020304" pitchFamily="18" charset="0"/>
                <a:cs typeface="Times New Roman" panose="02020603050405020304" pitchFamily="18" charset="0"/>
              </a:rPr>
            </a:br>
            <a:r>
              <a:rPr lang="ru-RU" sz="2400" b="0" dirty="0" smtClean="0">
                <a:solidFill>
                  <a:prstClr val="black"/>
                </a:solidFill>
                <a:latin typeface="Times New Roman" panose="02020603050405020304" pitchFamily="18" charset="0"/>
                <a:cs typeface="Times New Roman" panose="02020603050405020304" pitchFamily="18" charset="0"/>
              </a:rPr>
              <a:t>Умение делать самостоятельный выбор развивает у ребенка чувство самоуважения. Также </a:t>
            </a:r>
            <a:r>
              <a:rPr lang="ru-RU" sz="2400" b="0" dirty="0">
                <a:solidFill>
                  <a:prstClr val="black"/>
                </a:solidFill>
                <a:latin typeface="Times New Roman" panose="02020603050405020304" pitchFamily="18" charset="0"/>
                <a:cs typeface="Times New Roman" panose="02020603050405020304" pitchFamily="18" charset="0"/>
              </a:rPr>
              <a:t>п</a:t>
            </a:r>
            <a:r>
              <a:rPr lang="ru-RU" sz="2400" b="0" dirty="0" smtClean="0">
                <a:solidFill>
                  <a:prstClr val="black"/>
                </a:solidFill>
                <a:latin typeface="Times New Roman" panose="02020603050405020304" pitchFamily="18" charset="0"/>
                <a:cs typeface="Times New Roman" panose="02020603050405020304" pitchFamily="18" charset="0"/>
              </a:rPr>
              <a:t>риучайте ребенка считаться с интересами семьи и учитывать их в повседневной жизни.</a:t>
            </a:r>
            <a:endParaRPr lang="ru-RU" b="0" dirty="0"/>
          </a:p>
        </p:txBody>
      </p:sp>
    </p:spTree>
    <p:extLst>
      <p:ext uri="{BB962C8B-B14F-4D97-AF65-F5344CB8AC3E}">
        <p14:creationId xmlns:p14="http://schemas.microsoft.com/office/powerpoint/2010/main" val="283210262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6968" y="528035"/>
            <a:ext cx="6614173" cy="5937160"/>
          </a:xfrm>
        </p:spPr>
        <p:txBody>
          <a:bodyPr/>
          <a:lstStyle/>
          <a:p>
            <a:r>
              <a:rPr lang="ru-RU" sz="2400" dirty="0" smtClean="0">
                <a:solidFill>
                  <a:schemeClr val="tx1"/>
                </a:solidFill>
                <a:latin typeface="Times New Roman" panose="02020603050405020304" pitchFamily="18" charset="0"/>
                <a:cs typeface="Times New Roman" panose="02020603050405020304" pitchFamily="18" charset="0"/>
              </a:rPr>
              <a:t>11.</a:t>
            </a:r>
            <a:r>
              <a:rPr lang="ru-RU" sz="2400" dirty="0">
                <a:solidFill>
                  <a:prstClr val="black"/>
                </a:solidFill>
                <a:latin typeface="Times New Roman" panose="02020603050405020304" pitchFamily="18" charset="0"/>
                <a:cs typeface="Times New Roman" panose="02020603050405020304" pitchFamily="18" charset="0"/>
              </a:rPr>
              <a:t> Стремитесь </a:t>
            </a:r>
            <a:r>
              <a:rPr lang="ru-RU" sz="2400" dirty="0" smtClean="0">
                <a:solidFill>
                  <a:schemeClr val="tx1"/>
                </a:solidFill>
                <a:latin typeface="Times New Roman" panose="02020603050405020304" pitchFamily="18" charset="0"/>
                <a:cs typeface="Times New Roman" panose="02020603050405020304" pitchFamily="18" charset="0"/>
              </a:rPr>
              <a:t> сделать полезным каждое мгновение общения с ребенком.</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Пусть он помогает вам накрывать на стол, ходит с вами в магазин, помогает выпекать вам праздничный пирог, гуляйте с ребенком и т.д.</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12.Учите ребенка чувствовать и удивляться, поощряйте его любознательность</a:t>
            </a:r>
            <a:r>
              <a:rPr lang="ru-RU" sz="2400" b="0" dirty="0" smtClean="0">
                <a:solidFill>
                  <a:schemeClr val="tx1"/>
                </a:solidFill>
                <a:latin typeface="Times New Roman" panose="02020603050405020304" pitchFamily="18" charset="0"/>
                <a:cs typeface="Times New Roman" panose="02020603050405020304" pitchFamily="18" charset="0"/>
              </a:rPr>
              <a:t>. </a:t>
            </a:r>
            <a:br>
              <a:rPr lang="ru-RU" sz="2400" b="0" dirty="0" smtClean="0">
                <a:solidFill>
                  <a:schemeClr val="tx1"/>
                </a:solidFill>
                <a:latin typeface="Times New Roman" panose="02020603050405020304" pitchFamily="18" charset="0"/>
                <a:cs typeface="Times New Roman" panose="02020603050405020304" pitchFamily="18" charset="0"/>
              </a:rPr>
            </a:br>
            <a:r>
              <a:rPr lang="ru-RU" sz="2400" b="0" dirty="0" smtClean="0">
                <a:solidFill>
                  <a:schemeClr val="tx1"/>
                </a:solidFill>
                <a:latin typeface="Times New Roman" panose="02020603050405020304" pitchFamily="18" charset="0"/>
                <a:cs typeface="Times New Roman" panose="02020603050405020304" pitchFamily="18" charset="0"/>
              </a:rPr>
              <a:t>Обращайте внимание на первые весенние цветы и краски осеннего леса. Учите ребенка чувствовать. Открыто переживайте вместе с ним все события повседневной жизни, и его любознательность перерастет в радость учения.</a:t>
            </a:r>
            <a:endParaRPr lang="ru-RU"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83870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6968" y="528035"/>
            <a:ext cx="6614173" cy="5937160"/>
          </a:xfrm>
        </p:spPr>
        <p:txBody>
          <a:bodyPr/>
          <a:lstStyle/>
          <a:p>
            <a:pPr algn="ctr"/>
            <a:r>
              <a:rPr lang="ru-RU" sz="2800" dirty="0" smtClean="0">
                <a:solidFill>
                  <a:srgbClr val="FF0000"/>
                </a:solidFill>
                <a:latin typeface="Times New Roman" panose="02020603050405020304" pitchFamily="18" charset="0"/>
                <a:cs typeface="Times New Roman" panose="02020603050405020304" pitchFamily="18" charset="0"/>
              </a:rPr>
              <a:t>Запомните простую истину!</a:t>
            </a:r>
            <a:br>
              <a:rPr lang="ru-RU" sz="2800" dirty="0" smtClean="0">
                <a:solidFill>
                  <a:srgbClr val="FF0000"/>
                </a:solidFill>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
            </a:r>
            <a:br>
              <a:rPr lang="ru-RU" sz="2800" dirty="0" smtClean="0">
                <a:solidFill>
                  <a:srgbClr val="FF0000"/>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Образование может сделать ребенка умным, но счастливым делает только душевное, разумное организованное общение с близкими и любимыми людьми- семьей. Если вам удастся разумно организовать жизнь вашего ребенка, это облегчит вам взаимное познание, убережет от многих неприятностей в будущем и подарит часы общения с близким человеком!</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13455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5698" y="3292383"/>
            <a:ext cx="2115316" cy="3145542"/>
          </a:xfrm>
          <a:prstGeom prst="rect">
            <a:avLst/>
          </a:prstGeom>
        </p:spPr>
      </p:pic>
      <p:sp>
        <p:nvSpPr>
          <p:cNvPr id="9" name="Заголовок 1"/>
          <p:cNvSpPr txBox="1">
            <a:spLocks/>
          </p:cNvSpPr>
          <p:nvPr/>
        </p:nvSpPr>
        <p:spPr>
          <a:xfrm>
            <a:off x="3002640" y="484789"/>
            <a:ext cx="6653058" cy="5615188"/>
          </a:xfrm>
          <a:prstGeom prst="rect">
            <a:avLst/>
          </a:prstGeom>
        </p:spPr>
        <p:txBody>
          <a:bodyPr anchor="b"/>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endParaRPr lang="ru-RU" dirty="0"/>
          </a:p>
        </p:txBody>
      </p:sp>
      <p:pic>
        <p:nvPicPr>
          <p:cNvPr id="10"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7900" y="4416550"/>
            <a:ext cx="573534" cy="505026"/>
          </a:xfrm>
          <a:prstGeom prst="rect">
            <a:avLst/>
          </a:prstGeom>
        </p:spPr>
      </p:pic>
      <p:grpSp>
        <p:nvGrpSpPr>
          <p:cNvPr id="11" name="Group 2"/>
          <p:cNvGrpSpPr/>
          <p:nvPr/>
        </p:nvGrpSpPr>
        <p:grpSpPr>
          <a:xfrm>
            <a:off x="420982" y="3182206"/>
            <a:ext cx="2417069" cy="3456439"/>
            <a:chOff x="3344569" y="426786"/>
            <a:chExt cx="2417069" cy="3456439"/>
          </a:xfrm>
        </p:grpSpPr>
        <p:pic>
          <p:nvPicPr>
            <p:cNvPr id="12"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4569" y="426786"/>
              <a:ext cx="1863051" cy="3456439"/>
            </a:xfrm>
            <a:prstGeom prst="rect">
              <a:avLst/>
            </a:prstGeom>
          </p:spPr>
        </p:pic>
        <p:pic>
          <p:nvPicPr>
            <p:cNvPr id="13"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6898" y="2129883"/>
              <a:ext cx="754740" cy="379141"/>
            </a:xfrm>
            <a:prstGeom prst="rect">
              <a:avLst/>
            </a:prstGeom>
          </p:spPr>
        </p:pic>
      </p:grpSp>
      <p:sp>
        <p:nvSpPr>
          <p:cNvPr id="2" name="Заголовок 1"/>
          <p:cNvSpPr>
            <a:spLocks noGrp="1"/>
          </p:cNvSpPr>
          <p:nvPr>
            <p:ph type="title"/>
          </p:nvPr>
        </p:nvSpPr>
        <p:spPr/>
        <p:txBody>
          <a:bodyPr/>
          <a:lstStyle/>
          <a:p>
            <a:pPr algn="ctr"/>
            <a:r>
              <a:rPr lang="ru-RU" sz="8000" dirty="0" smtClean="0">
                <a:solidFill>
                  <a:srgbClr val="FF0000"/>
                </a:solidFill>
                <a:latin typeface="Times New Roman" panose="02020603050405020304" pitchFamily="18" charset="0"/>
                <a:cs typeface="Times New Roman" panose="02020603050405020304" pitchFamily="18" charset="0"/>
              </a:rPr>
              <a:t>Успехов в учебе!</a:t>
            </a:r>
            <a:endParaRPr lang="ru-RU" sz="8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5106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3" presetClass="emph" presetSubtype="2" fill="hold" grpId="1" nodeType="withEffect" nodePh="1">
                                  <p:stCondLst>
                                    <p:cond delay="0"/>
                                  </p:stCondLst>
                                  <p:endCondLst>
                                    <p:cond evt="begin" delay="0">
                                      <p:tn val="9"/>
                                    </p:cond>
                                  </p:endCondLst>
                                  <p:childTnLst>
                                    <p:animClr clrSpc="rgb" dir="cw">
                                      <p:cBhvr override="childStyle">
                                        <p:cTn id="10" dur="2000" fill="hold"/>
                                        <p:tgtEl>
                                          <p:spTgt spid="9"/>
                                        </p:tgtEl>
                                        <p:attrNameLst>
                                          <p:attrName>style.color</p:attrName>
                                        </p:attrNameLst>
                                      </p:cBhvr>
                                      <p:to>
                                        <a:schemeClr val="accent2"/>
                                      </p:to>
                                    </p:animClr>
                                  </p:childTnLst>
                                </p:cTn>
                              </p:par>
                              <p:par>
                                <p:cTn id="11" presetID="64" presetClass="path" presetSubtype="0" accel="50000" decel="50000" fill="hold" grpId="0" nodeType="withEffect" nodePh="1">
                                  <p:stCondLst>
                                    <p:cond delay="250"/>
                                  </p:stCondLst>
                                  <p:endCondLst>
                                    <p:cond evt="begin" delay="0">
                                      <p:tn val="11"/>
                                    </p:cond>
                                  </p:endCondLst>
                                  <p:childTnLst>
                                    <p:animMotion origin="layout" path="M 0 0 L 0 -0.25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nodeType="withEffect">
                                  <p:stCondLst>
                                    <p:cond delay="250"/>
                                  </p:stCondLst>
                                  <p:childTnLst>
                                    <p:animMotion origin="layout" path="M 4.16667E-6 7.40741E-7 L -0.19362 0.00648 " pathEditMode="relative" rAng="0" ptsTypes="AA">
                                      <p:cBhvr>
                                        <p:cTn id="14" dur="3000" fill="hold"/>
                                        <p:tgtEl>
                                          <p:spTgt spid="6"/>
                                        </p:tgtEl>
                                        <p:attrNameLst>
                                          <p:attrName>ppt_x</p:attrName>
                                          <p:attrName>ppt_y</p:attrName>
                                        </p:attrNameLst>
                                      </p:cBhvr>
                                      <p:rCtr x="-9687" y="324"/>
                                    </p:animMotion>
                                  </p:childTnLst>
                                </p:cTn>
                              </p:par>
                              <p:par>
                                <p:cTn id="15" presetID="54" presetClass="path" presetSubtype="0" accel="50000" decel="50000" fill="hold" nodeType="withEffect">
                                  <p:stCondLst>
                                    <p:cond delay="250"/>
                                  </p:stCondLst>
                                  <p:childTnLst>
                                    <p:animMotion origin="layout" path="M -2.5E-6 4.81481E-6 C 0.00443 -0.00741 0.01992 -0.01413 0.02565 -0.01413 C 0.06016 -0.01413 0.09584 0.09884 0.09584 0.21203 C 0.09584 0.15486 0.1138 0.09884 0.13047 0.09884 C 0.14831 0.09884 0.16498 0.15555 0.16498 0.21203 C 0.16498 0.18379 0.17383 0.15486 0.18282 0.15486 C 0.19167 0.15486 0.20065 0.18287 0.20065 0.21203 C 0.20065 0.19722 0.20521 0.18379 0.20951 0.18379 C 0.21407 0.18379 0.21836 0.19814 0.21836 0.21203 C 0.21836 0.20439 0.22058 0.19722 0.22292 0.19722 C 0.22409 0.19722 0.22735 0.20486 0.22735 0.21203 C 0.22735 0.2081 0.22852 0.20439 0.22956 0.20439 C 0.22956 0.20532 0.23177 0.20787 0.23177 0.21203 C 0.23177 0.20995 0.23177 0.2081 0.23295 0.2081 C 0.23295 0.20902 0.23412 0.21018 0.23412 0.21203 C 0.23412 0.21111 0.23412 0.20995 0.23412 0.20902 C 0.23529 0.20902 0.23529 0.20995 0.23529 0.21111 C 0.23646 0.21111 0.23646 0.21018 0.23646 0.20902 C 0.23763 0.20902 0.23763 0.20995 0.23763 0.21111 " pathEditMode="relative" rAng="0" ptsTypes="AAAAAAAAAAAAAAAAAAA">
                                      <p:cBhvr>
                                        <p:cTn id="16" dur="3000" fill="hold"/>
                                        <p:tgtEl>
                                          <p:spTgt spid="10"/>
                                        </p:tgtEl>
                                        <p:attrNameLst>
                                          <p:attrName>ppt_x</p:attrName>
                                          <p:attrName>ppt_y</p:attrName>
                                        </p:attrNameLst>
                                      </p:cBhvr>
                                      <p:rCtr x="11875" y="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2FF6AE2C-0855-4436-BAB0-964168DB80F7}" vid="{82FFDBF2-270A-4196-BBA2-1947BAF14E3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2C15FF-1675-4B64-8D0C-D78E36D0F68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F8F9056-19CC-403D-A4E3-D0BFC3D9E635}">
  <ds:schemaRefs>
    <ds:schemaRef ds:uri="http://schemas.microsoft.com/sharepoint/v3/contenttype/forms"/>
  </ds:schemaRefs>
</ds:datastoreItem>
</file>

<file path=customXml/itemProps3.xml><?xml version="1.0" encoding="utf-8"?>
<ds:datastoreItem xmlns:ds="http://schemas.openxmlformats.org/officeDocument/2006/customXml" ds:itemID="{4F67FFB0-F441-4120-8FA0-C46780EE3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теста с играющими детьми</Template>
  <TotalTime>0</TotalTime>
  <Words>66</Words>
  <Application>Microsoft Office PowerPoint</Application>
  <PresentationFormat>Широкоэкранный</PresentationFormat>
  <Paragraphs>10</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Calibri Light</vt:lpstr>
      <vt:lpstr>Segoe UI</vt:lpstr>
      <vt:lpstr>Times New Roman</vt:lpstr>
      <vt:lpstr>Тема1</vt:lpstr>
      <vt:lpstr>      «СКОРО В ШКОЛУ !»   Консультация для родителей будущих первоклассников </vt:lpstr>
      <vt:lpstr>12 советов родителям будущих первоклассников !  Этой осенью ваш ребенок переступит порог школы. В ваших силах создать в семье именно такую обстановку, которая не только подготовит ребенка успешной учебе, но и позволит ему занять достойное место среди одноклассников, почувствовать себя в школе комфортно. 1. Чаще делитесь с ребенком воспоминаниями о счастливых моментах своего прошлого. Ваши добрые воспоминания о школьных годах, смешные истории из школьной жизни и рассказы о друзьях детства наполнят душу ребенка радостными ожиданием. 2. Помогите ребенку овладеть информацией, которая позволит ему не теряться. Удостоверьтесь, что ваш ребенок помнит свое полное имя, фамилию, номер телефона, домашний адрес, имена родителей.</vt:lpstr>
      <vt:lpstr>3. Приучите ребенка содержать в порядке свои вещи. Заранее подготовьте рабочее место ребенка: пусть у него будет свой стол, свои ручки, карандаши. Все как у взрослого, но- личная собственность ребенка! И ответственность за порядок, тоже личная. 4.Не пугайте ребенка трудностями и неудачами в школе. Многие дети этого возраста неусидчивы. Не всем блестяще дается чтение и счет. И если вы постоянно будите твердить «В школу не возьмут….», «Двойки будут ставить…»- это может иметь плачевные последствия. На вопрос «Хочешь ли ты учиться в школе?», ребенок может ответить «Нет!». 5. Не старайтесь быть для ребенка учителем. Стремитесь к поддержанию дружеских отношений. Дайте ребенку почувствовать, что он может рассчитывать на вашу поддержку в любой ситуации.</vt:lpstr>
      <vt:lpstr>6. Я Научите ребенка правильно реагировать на неудачи. Помогите ребенку справиться с разочарованием, если он оказался в игре последним. Обратите внимание на то, как относятся к проигрышу другие дети. Пусть ребенок ощутит самоценность игры, а не выигрыша.   7. Хорошие манеры ребенка- зеркало семейных отношений. «Спасибо», «Извините», «Можно ли…» должны войти в речь ребенка до школы. Постарайтесь исключить из общения между членами семьи приказы и команды: «Вынеси мусор», «Чтобы я больше этого не слышал!». Превратите их в вежливые просьбы. Ребенок непременно скопирует ваш стиль. Ведь он вас любит и стремится подражать во всем. </vt:lpstr>
      <vt:lpstr>8. Помогите ребенку обрести чувство уверенности в себе. Ребенок должен чувствовать себя в любой обстановке  также естественно, как и дома. Научите ребенка внимательно относиться к своим нуждам, своевременно и естественно сообщать о них взрослым. 9. Приучите ребенка к самостоятельности в обыденной жизни. Чем больше ребенок  может делать самостоятельно, тем более взрослым он себя ощущает. Научите ребенка самостоятельно раздеваться и вешать свою одежду, застегивать пуговицы, молнии, завязывать шнурки. 10. Научите ребенка самостоятельно принимать решения. Умение делать самостоятельный выбор развивает у ребенка чувство самоуважения. Также приучайте ребенка считаться с интересами семьи и учитывать их в повседневной жизни.</vt:lpstr>
      <vt:lpstr>11. Стремитесь  сделать полезным каждое мгновение общения с ребенком. Пусть он помогает вам накрывать на стол, ходит с вами в магазин, помогает выпекать вам праздничный пирог, гуляйте с ребенком и т.д.  12.Учите ребенка чувствовать и удивляться, поощряйте его любознательность.  Обращайте внимание на первые весенние цветы и краски осеннего леса. Учите ребенка чувствовать. Открыто переживайте вместе с ним все события повседневной жизни, и его любознательность перерастет в радость учения.</vt:lpstr>
      <vt:lpstr>Запомните простую истину!  Образование может сделать ребенка умным, но счастливым делает только душевное, разумное организованное общение с близкими и любимыми людьми- семьей. Если вам удастся разумно организовать жизнь вашего ребенка, это облегчит вам взаимное познание, убережет от многих неприятностей в будущем и подарит часы общения с близким человеком!</vt:lpstr>
      <vt:lpstr>Успехов в учебе!</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2017-04-17T11:11:25Z</dcterms:created>
  <dcterms:modified xsi:type="dcterms:W3CDTF">2017-04-17T13:39:55Z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