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85" d="100"/>
          <a:sy n="85" d="100"/>
        </p:scale>
        <p:origin x="6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9E3FA-308B-4484-BEC8-95BA1457A2AF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4E39B-C163-4720-A580-170A83FE57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2967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9E3FA-308B-4484-BEC8-95BA1457A2AF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4E39B-C163-4720-A580-170A83FE57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0548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9E3FA-308B-4484-BEC8-95BA1457A2AF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4E39B-C163-4720-A580-170A83FE57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4739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9E3FA-308B-4484-BEC8-95BA1457A2AF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4E39B-C163-4720-A580-170A83FE57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1906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9E3FA-308B-4484-BEC8-95BA1457A2AF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4E39B-C163-4720-A580-170A83FE57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8776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9E3FA-308B-4484-BEC8-95BA1457A2AF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4E39B-C163-4720-A580-170A83FE57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731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9E3FA-308B-4484-BEC8-95BA1457A2AF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4E39B-C163-4720-A580-170A83FE57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286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9E3FA-308B-4484-BEC8-95BA1457A2AF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4E39B-C163-4720-A580-170A83FE57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1871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9E3FA-308B-4484-BEC8-95BA1457A2AF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4E39B-C163-4720-A580-170A83FE57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3166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9E3FA-308B-4484-BEC8-95BA1457A2AF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4E39B-C163-4720-A580-170A83FE57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0408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9E3FA-308B-4484-BEC8-95BA1457A2AF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4E39B-C163-4720-A580-170A83FE57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7880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  <a:alpha val="6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9E3FA-308B-4484-BEC8-95BA1457A2AF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64E39B-C163-4720-A580-170A83FE57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7578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57922" y="512956"/>
            <a:ext cx="11140068" cy="2899314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Способы и направления поддержки детской инициативы в 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Соответствии с требованиями ФГОС  ДО.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10800000" flipV="1">
            <a:off x="934751" y="5825402"/>
            <a:ext cx="663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Консультация : воспитателя  </a:t>
            </a:r>
            <a:r>
              <a:rPr lang="ru-RU" sz="2400" dirty="0" err="1" smtClean="0"/>
              <a:t>Ладочкиной</a:t>
            </a:r>
            <a:r>
              <a:rPr lang="ru-RU" sz="2400" dirty="0" smtClean="0"/>
              <a:t> О.Н.</a:t>
            </a:r>
            <a:endParaRPr lang="ru-RU" sz="2400" dirty="0"/>
          </a:p>
        </p:txBody>
      </p:sp>
      <p:pic>
        <p:nvPicPr>
          <p:cNvPr id="1026" name="Picture 2" descr="http://smayli.ru/data/smiles/detia-47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2480" y="2906029"/>
            <a:ext cx="2948940" cy="3723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024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127" y="118754"/>
            <a:ext cx="11447813" cy="6800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образовательном процессе ребёнок и взрослые выступают как субъекты педагогической деятельности, в которой </a:t>
            </a:r>
          </a:p>
          <a:p>
            <a:r>
              <a:rPr lang="ru-RU" dirty="0" smtClean="0"/>
              <a:t>взрослые определяют содержание, задачи, способы их реализации, а ребёнок творит себя и свою природу , свой </a:t>
            </a:r>
          </a:p>
          <a:p>
            <a:r>
              <a:rPr lang="ru-RU" dirty="0" smtClean="0"/>
              <a:t>мир . Детям предоставляется широкий  спектр специфических для дошкольников видов деятельности, выбор </a:t>
            </a:r>
          </a:p>
          <a:p>
            <a:r>
              <a:rPr lang="ru-RU" dirty="0" smtClean="0"/>
              <a:t>Которых осуществляется при участии взрослых с ориентацией на интересы, способности ребёнка .Уникальная природа</a:t>
            </a:r>
          </a:p>
          <a:p>
            <a:r>
              <a:rPr lang="ru-RU" dirty="0" smtClean="0"/>
              <a:t>Ребёнка дошкольного возраста может быть охарактеризована как  </a:t>
            </a:r>
            <a:r>
              <a:rPr lang="ru-RU" dirty="0" err="1" smtClean="0"/>
              <a:t>деятельностная</a:t>
            </a:r>
            <a:r>
              <a:rPr lang="ru-RU" dirty="0" smtClean="0"/>
              <a:t>. Включаясь в разные виды </a:t>
            </a:r>
          </a:p>
          <a:p>
            <a:r>
              <a:rPr lang="ru-RU" dirty="0" smtClean="0"/>
              <a:t>Деятельности , ребёнок стремится познать, преобразовать мир самостоятельно за счёт возникающих  инициатив.</a:t>
            </a:r>
          </a:p>
          <a:p>
            <a:r>
              <a:rPr lang="ru-RU" dirty="0" smtClean="0"/>
              <a:t>Все виды деятельности , предусмотрены программой МДОУ , используется в равной степени и моделируются </a:t>
            </a:r>
          </a:p>
          <a:p>
            <a:r>
              <a:rPr lang="ru-RU" dirty="0" smtClean="0"/>
              <a:t>в  соответствии с теми задачами, которые реализует педагог в совместной деятельности, в режимных  моментах и др.</a:t>
            </a:r>
          </a:p>
          <a:p>
            <a:r>
              <a:rPr lang="ru-RU" dirty="0" smtClean="0"/>
              <a:t>Воспитателю  важно владеть способами поддержки детской инициативы , необходимо научиться тактично сотрудничать с</a:t>
            </a:r>
          </a:p>
          <a:p>
            <a:r>
              <a:rPr lang="ru-RU" dirty="0" smtClean="0"/>
              <a:t>детьми. Обязательным условием взаимодействия педагога с ребёнком является создание развивающей среды, </a:t>
            </a:r>
          </a:p>
          <a:p>
            <a:r>
              <a:rPr lang="ru-RU" dirty="0" smtClean="0"/>
              <a:t>насыщенной социально  значимыми образцами деятельности и общения, способствующей формированию таких</a:t>
            </a:r>
          </a:p>
          <a:p>
            <a:r>
              <a:rPr lang="ru-RU" dirty="0" smtClean="0"/>
              <a:t>качеств личности , как : активность , инициативность , доброжелательность и  др.</a:t>
            </a:r>
          </a:p>
          <a:p>
            <a:r>
              <a:rPr lang="ru-RU" dirty="0" smtClean="0"/>
              <a:t>Детская инициатива проявляется в свободной детской деятельности детей по выбору и интересам.</a:t>
            </a:r>
          </a:p>
          <a:p>
            <a:r>
              <a:rPr lang="ru-RU" dirty="0" smtClean="0"/>
              <a:t>Самостоятельная деятельность в соответствии с собственными интересами является важнейшим</a:t>
            </a:r>
          </a:p>
          <a:p>
            <a:r>
              <a:rPr lang="ru-RU" dirty="0" smtClean="0"/>
              <a:t>Источником эмоционального благополучия ребенка в детском саду . Детскую инициативу </a:t>
            </a:r>
          </a:p>
          <a:p>
            <a:r>
              <a:rPr lang="ru-RU" dirty="0" smtClean="0"/>
              <a:t>необходимо развивать, поддерживать , создавать дополнительно проблемно- игровые или </a:t>
            </a:r>
          </a:p>
          <a:p>
            <a:r>
              <a:rPr lang="ru-RU" dirty="0" smtClean="0"/>
              <a:t>практические ситуации, побуждающие применять детей имеющий опыт, проявлять инициативу,</a:t>
            </a:r>
          </a:p>
          <a:p>
            <a:r>
              <a:rPr lang="ru-RU" dirty="0" smtClean="0"/>
              <a:t>Активность для самостоятельного решения возникшей задачи.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050" name="Picture 2" descr="http://mbdou34.3dn.ru/devochka_ulybaetsj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927769" y="4245822"/>
            <a:ext cx="1911929" cy="2612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778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1748" y="179378"/>
            <a:ext cx="12020252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Создание условий для свободного выбора детьми деятельности является предметно- развивающая среда :</a:t>
            </a:r>
          </a:p>
          <a:p>
            <a:r>
              <a:rPr lang="ru-RU" dirty="0" smtClean="0"/>
              <a:t>Должна быть разнообразна по своему содержанию. Должно быть отведено время на занятие по выбору- </a:t>
            </a:r>
          </a:p>
          <a:p>
            <a:r>
              <a:rPr lang="ru-RU" dirty="0" smtClean="0"/>
              <a:t>Так дети учатся сознательно делать выбор и реализовать свои интересы и способности.</a:t>
            </a:r>
          </a:p>
          <a:p>
            <a:r>
              <a:rPr lang="ru-RU" sz="2000" b="1" u="sng" dirty="0" smtClean="0"/>
              <a:t>Выделяют 4 сферы инициатив:</a:t>
            </a:r>
          </a:p>
          <a:p>
            <a:pPr marL="342900" indent="-342900">
              <a:buFontTx/>
              <a:buChar char="-"/>
            </a:pPr>
            <a:r>
              <a:rPr lang="ru-RU" sz="2000" b="1" i="1" dirty="0" smtClean="0"/>
              <a:t>Творческая – ( конструктивная , музыкальная, игровая, изобразительная)</a:t>
            </a:r>
          </a:p>
          <a:p>
            <a:pPr marL="342900" indent="-342900">
              <a:buFontTx/>
              <a:buChar char="-"/>
            </a:pPr>
            <a:r>
              <a:rPr lang="ru-RU" sz="2000" b="1" i="1" dirty="0"/>
              <a:t> </a:t>
            </a:r>
            <a:r>
              <a:rPr lang="ru-RU" sz="2000" b="1" i="1" dirty="0" smtClean="0"/>
              <a:t>Целеполагания и волевого усилия ( трудовая)</a:t>
            </a:r>
          </a:p>
          <a:p>
            <a:pPr marL="342900" indent="-342900">
              <a:buFontTx/>
              <a:buChar char="-"/>
            </a:pPr>
            <a:r>
              <a:rPr lang="ru-RU" sz="2000" b="1" i="1" dirty="0"/>
              <a:t> </a:t>
            </a:r>
            <a:r>
              <a:rPr lang="ru-RU" sz="2000" b="1" i="1" dirty="0" smtClean="0"/>
              <a:t>Коммуникативная ( общение)</a:t>
            </a:r>
          </a:p>
          <a:p>
            <a:pPr marL="342900" indent="-342900">
              <a:buFontTx/>
              <a:buChar char="-"/>
            </a:pPr>
            <a:r>
              <a:rPr lang="ru-RU" sz="2000" b="1" i="1" dirty="0"/>
              <a:t> </a:t>
            </a:r>
            <a:r>
              <a:rPr lang="ru-RU" sz="2000" b="1" i="1" dirty="0" smtClean="0"/>
              <a:t>Познавательная ( познавательно- исследовательская , восприятие художественной литературы)</a:t>
            </a:r>
          </a:p>
          <a:p>
            <a:pPr marL="342900" indent="-342900">
              <a:buFontTx/>
              <a:buChar char="-"/>
            </a:pPr>
            <a:r>
              <a:rPr lang="ru-RU" sz="2000" b="1" i="1" dirty="0"/>
              <a:t> </a:t>
            </a:r>
            <a:r>
              <a:rPr lang="ru-RU" sz="2000" b="1" i="1" dirty="0" smtClean="0"/>
              <a:t>Двигательная деятельность ( двигательная)</a:t>
            </a:r>
          </a:p>
          <a:p>
            <a:pPr marL="342900" indent="-342900">
              <a:buFontTx/>
              <a:buChar char="-"/>
            </a:pPr>
            <a:r>
              <a:rPr lang="ru-RU" sz="2000" b="1" i="1" dirty="0"/>
              <a:t> </a:t>
            </a:r>
            <a:r>
              <a:rPr lang="ru-RU" sz="2000" b="1" i="1" dirty="0" smtClean="0"/>
              <a:t>                                                                             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80759" y="3384468"/>
            <a:ext cx="713707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соответствии с собственными интересами является важнейшим </a:t>
            </a:r>
          </a:p>
          <a:p>
            <a:r>
              <a:rPr lang="ru-RU" dirty="0" smtClean="0"/>
              <a:t>источником эмоционального благополучия ребенка в детском</a:t>
            </a:r>
          </a:p>
          <a:p>
            <a:r>
              <a:rPr lang="ru-RU" dirty="0" smtClean="0"/>
              <a:t>саду. Самостоятельная деятельность протекает преимущественно </a:t>
            </a:r>
          </a:p>
          <a:p>
            <a:r>
              <a:rPr lang="ru-RU" dirty="0" smtClean="0"/>
              <a:t>В утренний отрезок времени и во второй половине дня.</a:t>
            </a:r>
          </a:p>
          <a:p>
            <a:r>
              <a:rPr lang="ru-RU" sz="2000" b="1" u="sng" dirty="0" smtClean="0"/>
              <a:t>Позиция педагога </a:t>
            </a:r>
            <a:r>
              <a:rPr lang="ru-RU" dirty="0" smtClean="0"/>
              <a:t>– поддерживать и поощрять инициативу ребенка.</a:t>
            </a:r>
          </a:p>
          <a:p>
            <a:r>
              <a:rPr lang="ru-RU" b="1" u="sng" dirty="0" smtClean="0"/>
              <a:t>В развитии детской инициативы и самостоятельности важно</a:t>
            </a:r>
            <a:r>
              <a:rPr lang="ru-RU" dirty="0" smtClean="0"/>
              <a:t>: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Развивать активный интерес детей к окружающему миру, стремление к получению новых знаний и умений.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Создавать разнообразные условия и ситуаций, 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Постоянно расширять область задач.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Поддерживать желание преодолевать трудности. </a:t>
            </a:r>
            <a:endParaRPr lang="ru-RU" dirty="0"/>
          </a:p>
        </p:txBody>
      </p:sp>
      <p:pic>
        <p:nvPicPr>
          <p:cNvPr id="2050" name="Picture 2" descr="http://900igr.net/datai/skazki-i-igry/Deti.files/0035-059-Podtjagivatsja-na-rukakh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799" y="3337445"/>
            <a:ext cx="2453811" cy="3287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detsad89vologda.ucoz.ru/images/pictures_GIF/news/K_iniciativa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058400" y="686695"/>
            <a:ext cx="1847918" cy="1557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661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1283" y="139608"/>
            <a:ext cx="946063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-вводить адекватную оценку результата деятельности ребенка с одновременным признанием его усилий.</a:t>
            </a:r>
          </a:p>
          <a:p>
            <a:r>
              <a:rPr lang="ru-RU" dirty="0"/>
              <a:t> </a:t>
            </a:r>
            <a:r>
              <a:rPr lang="ru-RU" dirty="0" smtClean="0"/>
              <a:t>- спокойно реагировать на неуспех ребенка.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Обращаться к детям , с просьбой продемонстрировать свои достижения.</a:t>
            </a:r>
          </a:p>
          <a:p>
            <a:pPr marL="285750" indent="-285750">
              <a:buFontTx/>
              <a:buChar char="-"/>
            </a:pPr>
            <a:r>
              <a:rPr lang="ru-RU" dirty="0"/>
              <a:t> </a:t>
            </a:r>
            <a:r>
              <a:rPr lang="ru-RU" dirty="0" smtClean="0"/>
              <a:t>поддерживать чувство гордости за свой труд и удовлетворение его результатами</a:t>
            </a:r>
          </a:p>
          <a:p>
            <a:pPr marL="285750" indent="-285750">
              <a:buFontTx/>
              <a:buChar char="-"/>
            </a:pPr>
            <a:r>
              <a:rPr lang="ru-RU" dirty="0"/>
              <a:t> </a:t>
            </a:r>
            <a:r>
              <a:rPr lang="ru-RU" dirty="0" smtClean="0"/>
              <a:t>создавать условия для различной самостоятельной творческой деятельности детей по их интересам и </a:t>
            </a:r>
          </a:p>
          <a:p>
            <a:r>
              <a:rPr lang="ru-RU" dirty="0" smtClean="0"/>
              <a:t>запросам , предоставить детям на данный вид деятельности определенное время.</a:t>
            </a:r>
          </a:p>
          <a:p>
            <a:r>
              <a:rPr lang="ru-RU" dirty="0" smtClean="0"/>
              <a:t>- При необходимости помогать детям решать проблемы при организации игры.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563385" y="4587430"/>
            <a:ext cx="61777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 так же , сотрудничество Организации с семьёй.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Приобретение детей к социокультурным нормам ,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Традициям семьи , общества и государства.</a:t>
            </a:r>
          </a:p>
          <a:p>
            <a:pPr marL="285750" indent="-285750">
              <a:buFontTx/>
              <a:buChar char="-"/>
            </a:pPr>
            <a:r>
              <a:rPr lang="ru-RU" dirty="0"/>
              <a:t> </a:t>
            </a:r>
            <a:r>
              <a:rPr lang="ru-RU" dirty="0" smtClean="0"/>
              <a:t>формирование познавательных интересов и познавательных</a:t>
            </a:r>
          </a:p>
          <a:p>
            <a:r>
              <a:rPr lang="ru-RU" dirty="0" smtClean="0"/>
              <a:t>Действий ребенка в различных видах деятельности.</a:t>
            </a:r>
          </a:p>
          <a:p>
            <a:endParaRPr lang="ru-RU" dirty="0"/>
          </a:p>
        </p:txBody>
      </p:sp>
      <p:pic>
        <p:nvPicPr>
          <p:cNvPr id="1028" name="Picture 4" descr="http://www.korsundruzhba.ck.ua/images/content/xarchyvannya/istu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161" y="2987560"/>
            <a:ext cx="2816705" cy="328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cdn-nus-1.pinme.ru/photo/45/7445/4574451296aa14cb0d6694104aebc369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1120" y="1296523"/>
            <a:ext cx="242887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973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5687" y="0"/>
            <a:ext cx="1132060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Очень важно наличие партнёрской позиции взрослого, взаимное уважение между воспитателями </a:t>
            </a:r>
          </a:p>
          <a:p>
            <a:r>
              <a:rPr lang="ru-RU" dirty="0" smtClean="0"/>
              <a:t>и детьми.</a:t>
            </a:r>
          </a:p>
          <a:p>
            <a:r>
              <a:rPr lang="ru-RU" dirty="0" smtClean="0"/>
              <a:t>Когда педагоги проявляют уважение к каждому ребенку в группе, дети учатся принятию всех остальных детей –</a:t>
            </a:r>
          </a:p>
          <a:p>
            <a:r>
              <a:rPr lang="ru-RU" dirty="0" smtClean="0"/>
              <a:t>И тех, кто отлично рисует, и тех , кто медленно бегает и даже детей с необычным и конфликтным поведением.</a:t>
            </a:r>
          </a:p>
          <a:p>
            <a:r>
              <a:rPr lang="ru-RU" dirty="0" smtClean="0"/>
              <a:t>Когда дети видят и чувствуют, что каждого из них принимают и уважают, они начинают ощущать себя комфортно</a:t>
            </a:r>
          </a:p>
          <a:p>
            <a:r>
              <a:rPr lang="ru-RU" dirty="0" smtClean="0"/>
              <a:t>И могут вести себя свободно, в соответствии с собственными интересами , делать выбор, т.е.</a:t>
            </a:r>
          </a:p>
          <a:p>
            <a:r>
              <a:rPr lang="ru-RU" dirty="0" smtClean="0"/>
              <a:t>Проявлять </a:t>
            </a:r>
            <a:r>
              <a:rPr lang="ru-RU" b="1" u="sng" dirty="0" smtClean="0"/>
              <a:t>инициативу.</a:t>
            </a:r>
            <a:endParaRPr lang="ru-RU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845820" y="4450276"/>
            <a:ext cx="110413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/>
              <a:t>« Баланс взрослого </a:t>
            </a:r>
            <a:r>
              <a:rPr lang="ru-RU" sz="2000" b="1" i="1" u="sng" dirty="0" smtClean="0"/>
              <a:t>и детской инициативы </a:t>
            </a:r>
            <a:r>
              <a:rPr lang="ru-RU" sz="2000" i="1" dirty="0" smtClean="0"/>
              <a:t>достигается не за счёт жесткого разделения сфер господства взрослого и </a:t>
            </a:r>
          </a:p>
          <a:p>
            <a:r>
              <a:rPr lang="ru-RU" sz="2000" i="1" dirty="0" smtClean="0"/>
              <a:t>Свободы ребёнка, а за счёт гибкого проектирования партнёрской </a:t>
            </a:r>
            <a:r>
              <a:rPr lang="ru-RU" sz="2000" b="1" i="1" u="sng" dirty="0" smtClean="0"/>
              <a:t>деятельности</a:t>
            </a:r>
            <a:r>
              <a:rPr lang="ru-RU" sz="2000" i="1" dirty="0" smtClean="0"/>
              <a:t>, где обе стороны выступают </a:t>
            </a:r>
          </a:p>
          <a:p>
            <a:r>
              <a:rPr lang="ru-RU" sz="2000" i="1" dirty="0"/>
              <a:t>к</a:t>
            </a:r>
            <a:r>
              <a:rPr lang="ru-RU" sz="2000" i="1" dirty="0" smtClean="0"/>
              <a:t>ак центральные фигуры образовательного процесса и где встречаются , а не противопоставляются  педагогические</a:t>
            </a:r>
          </a:p>
          <a:p>
            <a:r>
              <a:rPr lang="ru-RU" sz="2000" i="1" dirty="0" smtClean="0"/>
              <a:t>Интересы  и интересы конкретной группы дошкольников».</a:t>
            </a:r>
            <a:endParaRPr lang="ru-RU" sz="2000" i="1" dirty="0"/>
          </a:p>
        </p:txBody>
      </p:sp>
      <p:pic>
        <p:nvPicPr>
          <p:cNvPr id="4098" name="Picture 2" descr="http://img-fotki.yandex.ru/get/6431/181450557.70/0_ab66b_7938451_orig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102" y="2031325"/>
            <a:ext cx="2329201" cy="232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900igr.net/data/skazki-i-igry/Deti.files/0025-068-Igrat-v-mashinki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083886" y="1930964"/>
            <a:ext cx="2089635" cy="2145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s://nfdou7.edumsko.ru/uploads/2000/1430/section/338944/21373117.gif?150839246437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772" y="1446667"/>
            <a:ext cx="2340974" cy="3192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133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xn-----7kcablefcdl4h1avobfe.xn--p1ai/wp-content/uploads/2017/10/image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740" y="2243030"/>
            <a:ext cx="6857365" cy="4126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81306" y="323384"/>
            <a:ext cx="9534293" cy="1919645"/>
          </a:xfrm>
          <a:prstGeom prst="rect">
            <a:avLst/>
          </a:prstGeom>
          <a:noFill/>
        </p:spPr>
        <p:txBody>
          <a:bodyPr wrap="none" rtlCol="0">
            <a:prstTxWarp prst="textWave2">
              <a:avLst/>
            </a:prstTxWarp>
            <a:spAutoFit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Большое спасибо за внимание!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5122" name="Picture 2" descr="http://smayli.ru/data/smiles/detia-226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0116" y="3568390"/>
            <a:ext cx="2268051" cy="267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12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Красный и фиолетовый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675</Words>
  <Application>Microsoft Office PowerPoint</Application>
  <PresentationFormat>Широкоэкранный</PresentationFormat>
  <Paragraphs>65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25</cp:revision>
  <cp:lastPrinted>2018-01-22T16:51:03Z</cp:lastPrinted>
  <dcterms:created xsi:type="dcterms:W3CDTF">2018-01-21T15:20:23Z</dcterms:created>
  <dcterms:modified xsi:type="dcterms:W3CDTF">2018-03-05T16:20:36Z</dcterms:modified>
</cp:coreProperties>
</file>