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1" r:id="rId4"/>
    <p:sldId id="262" r:id="rId5"/>
    <p:sldId id="258" r:id="rId6"/>
    <p:sldId id="259" r:id="rId7"/>
    <p:sldId id="260" r:id="rId8"/>
    <p:sldId id="266"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270366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416183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22051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189383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102405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B0BC19-57AD-4417-9D14-120289DDA364}"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4911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B0BC19-57AD-4417-9D14-120289DDA364}" type="datetimeFigureOut">
              <a:rPr lang="ru-RU" smtClean="0"/>
              <a:t>24.03.2022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178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B0BC19-57AD-4417-9D14-120289DDA364}" type="datetimeFigureOut">
              <a:rPr lang="ru-RU" smtClean="0"/>
              <a:t>24.03.2022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111457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B0BC19-57AD-4417-9D14-120289DDA364}" type="datetimeFigureOut">
              <a:rPr lang="ru-RU" smtClean="0"/>
              <a:t>24.03.2022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9233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B0BC19-57AD-4417-9D14-120289DDA364}"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53258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B0BC19-57AD-4417-9D14-120289DDA364}"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D73825-1FE4-4223-BC89-0C8710B407F2}" type="slidenum">
              <a:rPr lang="ru-RU" smtClean="0"/>
              <a:t>‹#›</a:t>
            </a:fld>
            <a:endParaRPr lang="ru-RU"/>
          </a:p>
        </p:txBody>
      </p:sp>
    </p:spTree>
    <p:extLst>
      <p:ext uri="{BB962C8B-B14F-4D97-AF65-F5344CB8AC3E}">
        <p14:creationId xmlns:p14="http://schemas.microsoft.com/office/powerpoint/2010/main" val="100804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0BC19-57AD-4417-9D14-120289DDA364}" type="datetimeFigureOut">
              <a:rPr lang="ru-RU" smtClean="0"/>
              <a:t>24.03.2022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73825-1FE4-4223-BC89-0C8710B407F2}" type="slidenum">
              <a:rPr lang="ru-RU" smtClean="0"/>
              <a:t>‹#›</a:t>
            </a:fld>
            <a:endParaRPr lang="ru-RU"/>
          </a:p>
        </p:txBody>
      </p:sp>
    </p:spTree>
    <p:extLst>
      <p:ext uri="{BB962C8B-B14F-4D97-AF65-F5344CB8AC3E}">
        <p14:creationId xmlns:p14="http://schemas.microsoft.com/office/powerpoint/2010/main" val="304902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57324" y="1500188"/>
            <a:ext cx="9644063" cy="4637103"/>
          </a:xfrm>
          <a:prstGeom prst="rect">
            <a:avLst/>
          </a:prstGeom>
        </p:spPr>
        <p:txBody>
          <a:bodyPr wrap="square">
            <a:spAutoFit/>
          </a:bodyPr>
          <a:lstStyle/>
          <a:p>
            <a:pPr algn="ctr">
              <a:lnSpc>
                <a:spcPct val="107000"/>
              </a:lnSpc>
              <a:spcAft>
                <a:spcPts val="0"/>
              </a:spcAft>
            </a:pPr>
            <a:r>
              <a:rPr lang="ru-RU" sz="5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Консультация для родителей: «Профилактика </a:t>
            </a:r>
          </a:p>
          <a:p>
            <a:pPr lvl="0" algn="ctr"/>
            <a:r>
              <a:rPr lang="ru-RU" sz="5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детской агрессии и жестокости</a:t>
            </a:r>
            <a:r>
              <a:rPr lang="ru-RU" sz="28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solidFill>
                  <a:prstClr val="black"/>
                </a:solidFill>
                <a:latin typeface="Times New Roman" panose="02020603050405020304" pitchFamily="18" charset="0"/>
                <a:cs typeface="Times New Roman" panose="02020603050405020304" pitchFamily="18" charset="0"/>
              </a:rPr>
              <a:t> </a:t>
            </a:r>
            <a:endParaRPr lang="ru-RU" sz="2000" b="1" dirty="0" smtClean="0">
              <a:solidFill>
                <a:prstClr val="black"/>
              </a:solidFill>
              <a:latin typeface="Times New Roman" panose="02020603050405020304" pitchFamily="18" charset="0"/>
              <a:cs typeface="Times New Roman" panose="02020603050405020304" pitchFamily="18" charset="0"/>
            </a:endParaRPr>
          </a:p>
          <a:p>
            <a:pPr lvl="0" algn="r"/>
            <a:r>
              <a:rPr lang="ru-RU" sz="2000" b="1" dirty="0" smtClean="0">
                <a:solidFill>
                  <a:prstClr val="black"/>
                </a:solidFill>
                <a:latin typeface="Times New Roman" panose="02020603050405020304" pitchFamily="18" charset="0"/>
                <a:cs typeface="Times New Roman" panose="02020603050405020304" pitchFamily="18" charset="0"/>
              </a:rPr>
              <a:t>Автор </a:t>
            </a:r>
            <a:r>
              <a:rPr lang="ru-RU" sz="2000" b="1" dirty="0">
                <a:solidFill>
                  <a:prstClr val="black"/>
                </a:solidFill>
                <a:latin typeface="Times New Roman" panose="02020603050405020304" pitchFamily="18" charset="0"/>
                <a:cs typeface="Times New Roman" panose="02020603050405020304" pitchFamily="18" charset="0"/>
              </a:rPr>
              <a:t>составитель:</a:t>
            </a:r>
          </a:p>
          <a:p>
            <a:pPr lvl="0" algn="r"/>
            <a:r>
              <a:rPr lang="ru-RU" sz="2000" b="1" dirty="0">
                <a:solidFill>
                  <a:prstClr val="black"/>
                </a:solidFill>
                <a:latin typeface="Times New Roman" panose="02020603050405020304" pitchFamily="18" charset="0"/>
                <a:cs typeface="Times New Roman" panose="02020603050405020304" pitchFamily="18" charset="0"/>
              </a:rPr>
              <a:t>Воспитатель  Никитина Н.Ю </a:t>
            </a:r>
          </a:p>
          <a:p>
            <a:pPr lvl="0" algn="r"/>
            <a:r>
              <a:rPr lang="ru-RU" sz="2000" b="1" dirty="0">
                <a:solidFill>
                  <a:prstClr val="black"/>
                </a:solidFill>
                <a:latin typeface="Times New Roman" panose="02020603050405020304" pitchFamily="18" charset="0"/>
                <a:cs typeface="Times New Roman" panose="02020603050405020304" pitchFamily="18" charset="0"/>
              </a:rPr>
              <a:t>Высшая квалификационная категория</a:t>
            </a:r>
          </a:p>
          <a:p>
            <a:pPr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509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75" y="700088"/>
            <a:ext cx="6715125" cy="4834400"/>
          </a:xfrm>
          <a:prstGeom prst="rect">
            <a:avLst/>
          </a:prstGeom>
        </p:spPr>
        <p:txBody>
          <a:bodyPr wrap="square">
            <a:spAutoFit/>
          </a:bodyPr>
          <a:lstStyle/>
          <a:p>
            <a:pPr>
              <a:lnSpc>
                <a:spcPct val="107000"/>
              </a:lnSpc>
              <a:spcAft>
                <a:spcPts val="0"/>
              </a:spcAft>
            </a:pPr>
            <a:r>
              <a:rPr lang="ru-RU"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Критерии агрессивности  </a:t>
            </a:r>
            <a:endParaRPr lang="ru-RU"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Ребёнок: </a:t>
            </a:r>
            <a:endParaRPr lang="ru-RU" sz="24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теряет контроль над собой.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спорит, ругается со взрослыми.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отказывается выполнять правила.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специально раздражает людей.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винит других в своих ошибках.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сердится и отказывается сделать что-либо.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-Часто завистлив, мстителен.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-Чувствителен, очень быстро реагирует на различные действия окружающих (детей и взрослых), которые нередко раздражают его.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55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513" y="600076"/>
            <a:ext cx="11387137" cy="5229573"/>
          </a:xfrm>
          <a:prstGeom prst="rect">
            <a:avLst/>
          </a:prstGeom>
        </p:spPr>
        <p:txBody>
          <a:bodyPr wrap="square">
            <a:spAutoFit/>
          </a:bodyPr>
          <a:lstStyle/>
          <a:p>
            <a:pPr>
              <a:lnSpc>
                <a:spcPct val="107000"/>
              </a:lnSpc>
              <a:spcAft>
                <a:spcPts val="0"/>
              </a:spcAft>
            </a:pPr>
            <a:r>
              <a:rPr lang="ru-RU"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Наиболее распространённые причины возникновения детской агрессивности </a:t>
            </a:r>
            <a:r>
              <a:rPr lang="ru-RU"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Отвержение</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(неприятие ребёнка). Ребёнок чувствует себя покинутым, незащищённым и поэтому для него не существует родительского авторитета. У ребёнка нет положительного </a:t>
            </a:r>
            <a:r>
              <a:rPr lang="ru-RU" sz="2400" dirty="0" smtClean="0">
                <a:effectLst/>
                <a:latin typeface="Times New Roman" panose="02020603050405020304" pitchFamily="18" charset="0"/>
                <a:ea typeface="Times New Roman" panose="02020603050405020304" pitchFamily="18" charset="0"/>
              </a:rPr>
              <a:t>примера, как себя вести. </a:t>
            </a:r>
          </a:p>
          <a:p>
            <a:pPr>
              <a:lnSpc>
                <a:spcPct val="107000"/>
              </a:lnSpc>
              <a:spcAft>
                <a:spcPts val="0"/>
              </a:spcAft>
            </a:pPr>
            <a:r>
              <a:rPr lang="ru-RU" sz="2400" b="1" i="1" dirty="0" smtClean="0">
                <a:effectLst/>
                <a:latin typeface="Times New Roman" panose="02020603050405020304" pitchFamily="18" charset="0"/>
                <a:ea typeface="Times New Roman" panose="02020603050405020304" pitchFamily="18" charset="0"/>
              </a:rPr>
              <a:t>Сверхтребовательность </a:t>
            </a:r>
            <a:r>
              <a:rPr lang="ru-RU" sz="2400" dirty="0" smtClean="0">
                <a:effectLst/>
                <a:latin typeface="Times New Roman" panose="02020603050405020304" pitchFamily="18" charset="0"/>
                <a:ea typeface="Times New Roman" panose="02020603050405020304" pitchFamily="18" charset="0"/>
              </a:rPr>
              <a:t>(чрезмерная критика, наказание за малейшие провинности) – приводит к озлобленности, стремлению делать «исподтишка», формирует чувство неполноценности и ожидание неудач. Агрессия становится способом самоутверждения.</a:t>
            </a:r>
          </a:p>
          <a:p>
            <a:pPr>
              <a:lnSpc>
                <a:spcPct val="107000"/>
              </a:lnSpc>
              <a:spcAft>
                <a:spcPts val="0"/>
              </a:spcAft>
            </a:pPr>
            <a:r>
              <a:rPr lang="ru-RU" sz="2400" b="1" i="1" dirty="0" smtClean="0">
                <a:effectLst/>
                <a:latin typeface="Times New Roman" panose="02020603050405020304" pitchFamily="18" charset="0"/>
                <a:ea typeface="Times New Roman" panose="02020603050405020304" pitchFamily="18" charset="0"/>
              </a:rPr>
              <a:t> Гиперопека </a:t>
            </a:r>
            <a:r>
              <a:rPr lang="ru-RU" sz="2400" dirty="0" smtClean="0">
                <a:effectLst/>
                <a:latin typeface="Times New Roman" panose="02020603050405020304" pitchFamily="18" charset="0"/>
                <a:ea typeface="Times New Roman" panose="02020603050405020304" pitchFamily="18" charset="0"/>
              </a:rPr>
              <a:t>(сверх заботливое отношение) – ребёнок лишается самостоятельности, инфантилен, не может противостоять стрессам, не может постоять за себя, может стать жертвой агрессии и вымещает свою накопившуюся агрессию на предметах (рвёт книги, ломает вещи, пишет на стенах или мебели), животных, на тех, кто слабее его или на самом себе (нанося себе какие-либо повреждения). </a:t>
            </a:r>
            <a:endParaRPr lang="ru-RU" sz="2400" dirty="0"/>
          </a:p>
        </p:txBody>
      </p:sp>
    </p:spTree>
    <p:extLst>
      <p:ext uri="{BB962C8B-B14F-4D97-AF65-F5344CB8AC3E}">
        <p14:creationId xmlns:p14="http://schemas.microsoft.com/office/powerpoint/2010/main" val="34449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50" y="728663"/>
            <a:ext cx="11687175" cy="4524315"/>
          </a:xfrm>
          <a:prstGeom prst="rect">
            <a:avLst/>
          </a:prstGeom>
        </p:spPr>
        <p:txBody>
          <a:bodyPr wrap="square">
            <a:spAutoFit/>
          </a:bodyPr>
          <a:lstStyle/>
          <a:p>
            <a:r>
              <a:rPr lang="ru-RU" sz="2400" b="1" dirty="0" smtClean="0">
                <a:effectLst/>
                <a:latin typeface="Times New Roman" panose="02020603050405020304" pitchFamily="18" charset="0"/>
                <a:ea typeface="Times New Roman" panose="02020603050405020304" pitchFamily="18" charset="0"/>
              </a:rPr>
              <a:t>Работу по коррекции агрессивного поведения детей следует начинать с Вами, родители. Помните, что ребёнок не может измениться к лучшему, если не произойдут необходимые изменения в семье. Пусть ребёнок в каждый момент чувствует, что Вы его любите, цените и принимаете, что он Вам нужен. Не стесняйтесь его лишний раз приласкать и пожалеть. Показывайте личный пример эффективного поведения, не допускайте вспышек гнева и нелестных высказываний о других людях. Запрет и повышение голоса – самые неэффективные способы преодоления агрессивности. Лишь поняв причины агрессивного поведения ребёнка, можно надеяться на улучшение. Формируйте способности к сопереживанию и сочувствию (способности к </a:t>
            </a:r>
            <a:r>
              <a:rPr lang="ru-RU" sz="2400" b="1" dirty="0" err="1" smtClean="0">
                <a:effectLst/>
                <a:latin typeface="Times New Roman" panose="02020603050405020304" pitchFamily="18" charset="0"/>
                <a:ea typeface="Times New Roman" panose="02020603050405020304" pitchFamily="18" charset="0"/>
              </a:rPr>
              <a:t>эмпатии</a:t>
            </a:r>
            <a:r>
              <a:rPr lang="ru-RU" sz="2400" b="1" dirty="0" smtClean="0">
                <a:effectLst/>
                <a:latin typeface="Times New Roman" panose="02020603050405020304" pitchFamily="18" charset="0"/>
                <a:ea typeface="Times New Roman" panose="02020603050405020304" pitchFamily="18" charset="0"/>
              </a:rPr>
              <a:t>). </a:t>
            </a:r>
          </a:p>
          <a:p>
            <a:r>
              <a:rPr lang="ru-RU" sz="2400" b="1" dirty="0" smtClean="0">
                <a:effectLst/>
                <a:latin typeface="Times New Roman" panose="02020603050405020304" pitchFamily="18" charset="0"/>
                <a:ea typeface="Times New Roman" panose="02020603050405020304" pitchFamily="18" charset="0"/>
              </a:rPr>
              <a:t>Обучайте ребёнка распознавать собственные эмоциональные состояния и состояния окружающих людей. Расширяйте поведенческий репертуар ребёнка.</a:t>
            </a:r>
            <a:endParaRPr lang="ru-RU" sz="2400" b="1" dirty="0"/>
          </a:p>
        </p:txBody>
      </p:sp>
    </p:spTree>
    <p:extLst>
      <p:ext uri="{BB962C8B-B14F-4D97-AF65-F5344CB8AC3E}">
        <p14:creationId xmlns:p14="http://schemas.microsoft.com/office/powerpoint/2010/main" val="319301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300" y="215901"/>
            <a:ext cx="11547474" cy="5632311"/>
          </a:xfrm>
          <a:prstGeom prst="rect">
            <a:avLst/>
          </a:prstGeom>
        </p:spPr>
        <p:txBody>
          <a:bodyPr wrap="square">
            <a:spAutoFit/>
          </a:bodyPr>
          <a:lstStyle/>
          <a:p>
            <a:r>
              <a:rPr lang="ru-RU" sz="2400" b="1" dirty="0" smtClean="0">
                <a:effectLst/>
                <a:latin typeface="Times New Roman" panose="02020603050405020304" pitchFamily="18" charset="0"/>
                <a:ea typeface="Times New Roman" panose="02020603050405020304" pitchFamily="18" charset="0"/>
              </a:rPr>
              <a:t>Будьте последовательны в наказаниях ребёнка, наказывайте за конкретные поступки. Наказания не должны унижать ребёнка. Дайте ребёнку возможность выплеснуть свою агрессию, сместить её на другие объекты (например, поколотить подушку). Не подавляйте попытки «самоутверждения» ребёнка, отнеситесь с пониманием, старайтесь спокойно договориться. Замечайте, когда ребёнок в конфликтных ситуациях ведёт себя неагрессивно и поощряйте его за это. Отрабатывайте навыки реагирования в конфликтных ситуациях. Учите ребёнка брать ответственность на себя. Постарайтесь сохранить в своей семье атмосферу открытости и доверия. Не давайте своему ребенку несбыточных обещаний, не вселяйте в его душу несбыточных надежд. Не ставьте своему ребенку каких бы то ни было условий. Будьте тактичны в проявлении мер воздействия на ребенка. Не наказывайте своего ребенка за то, что позволяете делать себе. Не изменяйте своих требований по отношению к ребенку в угоду чему- либо. Не шантажируйте ребенка своими отношениями друг с другом. Не бойтесь поделиться со своим ребенком своими чувствами и слабостями.  </a:t>
            </a:r>
            <a:endParaRPr lang="ru-RU" sz="2400" b="1" dirty="0"/>
          </a:p>
        </p:txBody>
      </p:sp>
    </p:spTree>
    <p:extLst>
      <p:ext uri="{BB962C8B-B14F-4D97-AF65-F5344CB8AC3E}">
        <p14:creationId xmlns:p14="http://schemas.microsoft.com/office/powerpoint/2010/main" val="206979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900" y="742950"/>
            <a:ext cx="9779000" cy="4154984"/>
          </a:xfrm>
          <a:prstGeom prst="rect">
            <a:avLst/>
          </a:prstGeom>
        </p:spPr>
        <p:txBody>
          <a:bodyPr wrap="square">
            <a:spAutoFit/>
          </a:bodyPr>
          <a:lstStyle/>
          <a:p>
            <a:r>
              <a:rPr lang="ru-RU" sz="2400" b="1" dirty="0" smtClean="0">
                <a:effectLst/>
                <a:latin typeface="Times New Roman" panose="02020603050405020304" pitchFamily="18" charset="0"/>
                <a:ea typeface="Times New Roman" panose="02020603050405020304" pitchFamily="18" charset="0"/>
              </a:rPr>
              <a:t>Агрессивность ребенка проявляется, если: ребенка бьют; над ребенком издеваются; ребенка заставляют испытывать чувство незаслуженного стыда; родители заведомо лгут; родители пьют и устраивают дебоши;  родители воспитывают ребенка двойной моралью; родители не требовательны и неавторитетны для своего ребенка; родители не умеют любить одинаково своих детей; родители ребенку не доверяют; родители настраивают детей друг против друга; родители не общаются со своим ребенком; вход в дом закрыт для друзей ребенка; родители проявляют к ребенку мелочную заботу и опеку, живут своей жизнью, ребенок чувствует, что его не любят. </a:t>
            </a:r>
            <a:endParaRPr lang="ru-RU" sz="2400" b="1" dirty="0"/>
          </a:p>
        </p:txBody>
      </p:sp>
    </p:spTree>
    <p:extLst>
      <p:ext uri="{BB962C8B-B14F-4D97-AF65-F5344CB8AC3E}">
        <p14:creationId xmlns:p14="http://schemas.microsoft.com/office/powerpoint/2010/main" val="246369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1663" y="800100"/>
            <a:ext cx="8343900" cy="3785652"/>
          </a:xfrm>
          <a:prstGeom prst="rect">
            <a:avLst/>
          </a:prstGeom>
        </p:spPr>
        <p:txBody>
          <a:bodyPr wrap="square">
            <a:spAutoFit/>
          </a:bodyPr>
          <a:lstStyle/>
          <a:p>
            <a:r>
              <a:rPr lang="ru-RU" sz="2400" b="1" dirty="0" smtClean="0">
                <a:effectLst/>
                <a:latin typeface="Times New Roman" panose="02020603050405020304" pitchFamily="18" charset="0"/>
                <a:ea typeface="Times New Roman" panose="02020603050405020304" pitchFamily="18" charset="0"/>
              </a:rPr>
              <a:t>Также родители могут самостоятельно заниматься коррекцией агрессивности своих детей с помощью сказкотерапии</a:t>
            </a:r>
            <a:r>
              <a:rPr lang="ru-RU" sz="2400" b="1" dirty="0" smtClean="0">
                <a:latin typeface="Times New Roman" panose="02020603050405020304" pitchFamily="18" charset="0"/>
                <a:ea typeface="Times New Roman" panose="02020603050405020304" pitchFamily="18" charset="0"/>
              </a:rPr>
              <a:t>.</a:t>
            </a:r>
          </a:p>
          <a:p>
            <a:r>
              <a:rPr lang="ru-RU" sz="2400" b="1" dirty="0" smtClean="0">
                <a:effectLst/>
                <a:latin typeface="Times New Roman" panose="02020603050405020304" pitchFamily="18" charset="0"/>
                <a:ea typeface="Times New Roman" panose="02020603050405020304" pitchFamily="18" charset="0"/>
              </a:rPr>
              <a:t>Сказкотерапия — это чтение литературных произведений, в которых раскрывается сила добра и слабость зла. После чтения необходимо провести беседу. Отвечая на поставленные вопросы ребёнок учится давать собственную оценку действиям и поступкам героев, становиться на место как «злых», так и «добрых» персонажей, формируя тем самым способности к </a:t>
            </a:r>
            <a:r>
              <a:rPr lang="ru-RU" sz="2400" b="1" dirty="0" err="1" smtClean="0">
                <a:effectLst/>
                <a:latin typeface="Times New Roman" panose="02020603050405020304" pitchFamily="18" charset="0"/>
                <a:ea typeface="Times New Roman" panose="02020603050405020304" pitchFamily="18" charset="0"/>
              </a:rPr>
              <a:t>эмпатии</a:t>
            </a:r>
            <a:r>
              <a:rPr lang="ru-RU" sz="2400" b="1" dirty="0" smtClean="0">
                <a:effectLst/>
                <a:latin typeface="Times New Roman" panose="02020603050405020304" pitchFamily="18" charset="0"/>
                <a:ea typeface="Times New Roman" panose="02020603050405020304" pitchFamily="18" charset="0"/>
              </a:rPr>
              <a:t>. </a:t>
            </a:r>
            <a:endParaRPr lang="ru-RU" sz="2400" b="1" dirty="0"/>
          </a:p>
        </p:txBody>
      </p:sp>
    </p:spTree>
    <p:extLst>
      <p:ext uri="{BB962C8B-B14F-4D97-AF65-F5344CB8AC3E}">
        <p14:creationId xmlns:p14="http://schemas.microsoft.com/office/powerpoint/2010/main" val="173742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0" y="101601"/>
            <a:ext cx="8064500" cy="5213287"/>
          </a:xfrm>
          <a:prstGeom prst="rect">
            <a:avLst/>
          </a:prstGeom>
        </p:spPr>
        <p:txBody>
          <a:bodyPr wrap="square">
            <a:spAutoFit/>
          </a:bodyPr>
          <a:lstStyle/>
          <a:p>
            <a:pPr>
              <a:lnSpc>
                <a:spcPct val="107000"/>
              </a:lnSpc>
              <a:spcAft>
                <a:spcPts val="0"/>
              </a:spcAft>
            </a:pPr>
            <a:r>
              <a:rPr lang="ru-RU"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Список использованной литературы: </a:t>
            </a:r>
          </a:p>
          <a:p>
            <a:pPr>
              <a:lnSpc>
                <a:spcPct val="107000"/>
              </a:lnSpc>
              <a:spcAft>
                <a:spcPts val="0"/>
              </a:spcAft>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Бандура, А. Подростковая агрессия / А. Бандура, Р.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Уолтере</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М.,2000.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Бреслав</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Г.М. Психологическая коррекция детской и подростковой агрессивности / Г.М.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Бреслав</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Рига, 1990. Лютова Е., Монина Г. Шпаргалка для родителей: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Психокоррекционная</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работа с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гиперактивными</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агрессивными, тревожными и аутичными детьми. – СПб.: Издательство «Речь»; «ТЦ Сфера», 2002. – 136 с. Михайлина, М.Ю. Профилактика детской агрессивности: теоретические основы, диагностические методы, коррекционная работа / авт.-сост. М.Ю. Михайлина. – Волгоград: Учитель, 2009.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Паренс</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Г. Агрессия наших детей / Г.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Паренс</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–М., 1997.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Реан</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А.А. Агрессия и агрессивность личности [Текст] /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А.А.Реан</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психологический журнал. – 1996. –№5. Романов, А.А.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Игротерапия</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как преодолеть агрессивность у детей / А.А. Романов. – М., 2005.</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494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2300" y="393700"/>
            <a:ext cx="7048500" cy="4044184"/>
          </a:xfrm>
          <a:prstGeom prst="rect">
            <a:avLst/>
          </a:prstGeom>
        </p:spPr>
        <p:txBody>
          <a:bodyPr wrap="square">
            <a:spAutoFit/>
          </a:bodyPr>
          <a:lstStyle/>
          <a:p>
            <a:pPr algn="ctr">
              <a:lnSpc>
                <a:spcPct val="107000"/>
              </a:lnSpc>
              <a:spcAft>
                <a:spcPts val="0"/>
              </a:spcAft>
            </a:pPr>
            <a:r>
              <a:rPr lang="ru-RU" sz="8000" dirty="0" smtClean="0">
                <a:effectLst/>
                <a:latin typeface="Times New Roman" panose="02020603050405020304" pitchFamily="18" charset="0"/>
                <a:ea typeface="Calibri" panose="020F0502020204030204" pitchFamily="34" charset="0"/>
                <a:cs typeface="Times New Roman" panose="02020603050405020304" pitchFamily="18" charset="0"/>
              </a:rPr>
              <a:t>СПАСИБО </a:t>
            </a:r>
          </a:p>
          <a:p>
            <a:pPr algn="ctr">
              <a:lnSpc>
                <a:spcPct val="107000"/>
              </a:lnSpc>
              <a:spcAft>
                <a:spcPts val="0"/>
              </a:spcAft>
            </a:pPr>
            <a:r>
              <a:rPr lang="ru-RU" sz="8000" dirty="0" smtClean="0">
                <a:effectLst/>
                <a:latin typeface="Times New Roman" panose="02020603050405020304" pitchFamily="18" charset="0"/>
                <a:ea typeface="Calibri" panose="020F0502020204030204" pitchFamily="34" charset="0"/>
                <a:cs typeface="Times New Roman" panose="02020603050405020304" pitchFamily="18" charset="0"/>
              </a:rPr>
              <a:t>ЗА </a:t>
            </a:r>
          </a:p>
          <a:p>
            <a:pPr algn="ctr">
              <a:lnSpc>
                <a:spcPct val="107000"/>
              </a:lnSpc>
              <a:spcAft>
                <a:spcPts val="0"/>
              </a:spcAft>
            </a:pPr>
            <a:r>
              <a:rPr lang="ru-RU" sz="8000" dirty="0" smtClean="0">
                <a:effectLst/>
                <a:latin typeface="Times New Roman" panose="02020603050405020304" pitchFamily="18" charset="0"/>
                <a:ea typeface="Calibri" panose="020F0502020204030204" pitchFamily="34" charset="0"/>
                <a:cs typeface="Times New Roman" panose="02020603050405020304" pitchFamily="18" charset="0"/>
              </a:rPr>
              <a:t>ВНИМАНИЕ</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364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823</Words>
  <Application>Microsoft Office PowerPoint</Application>
  <PresentationFormat>Широкоэкранный</PresentationFormat>
  <Paragraphs>31</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Наталия Никитина</dc:creator>
  <cp:lastModifiedBy>Наталия Никитина</cp:lastModifiedBy>
  <cp:revision>12</cp:revision>
  <dcterms:created xsi:type="dcterms:W3CDTF">2022-03-13T10:59:27Z</dcterms:created>
  <dcterms:modified xsi:type="dcterms:W3CDTF">2022-03-24T08:00:42Z</dcterms:modified>
</cp:coreProperties>
</file>