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8A4A68-7611-43B6-9EA8-93EF17C0DE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85DBCE2-5136-4116-A1D0-310CBF4351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2F1AC56-C56D-46CF-914A-8F9198E22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F6929-E80E-448E-BB1E-E4ABB4629E5B}" type="datetimeFigureOut">
              <a:rPr lang="ru-RU" smtClean="0"/>
              <a:t>05.10.2025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233A9A3-0E31-4D78-8DD4-9D2B311E2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716225-0924-4ED5-877A-4357B50FB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EEB2B-4545-46D6-826A-A4B1240BD3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856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401857-E05A-4631-AF97-CD2F30BA6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7764B3D-09D6-4065-8A7D-F7AD8AD078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5CF8A1-F6BB-4F1A-95C1-412F10A59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F6929-E80E-448E-BB1E-E4ABB4629E5B}" type="datetimeFigureOut">
              <a:rPr lang="ru-RU" smtClean="0"/>
              <a:t>05.10.2025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7151D33-4F7F-402E-B08B-8DCFBE026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378F3E-5BC8-4A08-B478-296E72EC5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EEB2B-4545-46D6-826A-A4B1240BD3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6024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7D1B682-4A1A-4F0D-AD53-08B468AFD3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B566141-BAE4-4EA2-8B99-B61EEC1E27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FB9C99-C647-4660-8750-8E121C8EC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F6929-E80E-448E-BB1E-E4ABB4629E5B}" type="datetimeFigureOut">
              <a:rPr lang="ru-RU" smtClean="0"/>
              <a:t>05.10.2025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DDBD90F-1B9E-4622-8AA5-C8CA3B4CB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1E62EB-07C2-46B3-89E0-6DA5EB9AD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EEB2B-4545-46D6-826A-A4B1240BD3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0381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044D5E-44BF-4CCD-BDB4-1AB8317E6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F243956-9C62-404C-B46D-C97F31DFC7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6AC653-3D1B-4605-8B25-42A79AB01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F6929-E80E-448E-BB1E-E4ABB4629E5B}" type="datetimeFigureOut">
              <a:rPr lang="ru-RU" smtClean="0"/>
              <a:t>05.10.2025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26992B-391D-4DD4-AE77-44A91F73A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CB109F-0BAB-4F4F-9160-BD9F159AD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EEB2B-4545-46D6-826A-A4B1240BD3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1634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C1DB2E-E8D6-49E0-8F02-3E93CC978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2BEE511-F910-4C6F-8DD0-95D481A2AE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F4D2D5F-C3BD-45C2-BF82-89C21F56E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F6929-E80E-448E-BB1E-E4ABB4629E5B}" type="datetimeFigureOut">
              <a:rPr lang="ru-RU" smtClean="0"/>
              <a:t>05.10.2025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F34B98-1EC6-4AB5-8B1B-23D9211F7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4AB09C-C09D-465E-B8B4-A43DB3D28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EEB2B-4545-46D6-826A-A4B1240BD3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64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A1B4AA-0951-4825-9609-C934C8929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A9D497B-13C1-4799-BFE1-D671914C28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A7C18F2-0681-4AAC-BB07-A4CF34EA97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28C6524-E56A-47FA-883A-3D7251B41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F6929-E80E-448E-BB1E-E4ABB4629E5B}" type="datetimeFigureOut">
              <a:rPr lang="ru-RU" smtClean="0"/>
              <a:t>05.10.2025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807D227-866A-4C6E-8378-5C7D138AF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2982DE7-F6AA-454D-9438-86D1DE468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EEB2B-4545-46D6-826A-A4B1240BD3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8805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C4F198-D3E9-43F1-B029-F7C2B0A83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A6B5D92-C226-492E-8FEE-20F2FC4486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3BD2955-8581-4552-9CCB-E5917D5541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FA71025-F2F5-4664-9037-841AC2CF23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9556A18-0BE0-4596-B879-75547F9CB3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18D503D-F139-4829-87AF-D9790ADE7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F6929-E80E-448E-BB1E-E4ABB4629E5B}" type="datetimeFigureOut">
              <a:rPr lang="ru-RU" smtClean="0"/>
              <a:t>05.10.2025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4C4E548-B2B6-4B65-85E1-36B38D1B5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64868B4-A61B-4786-B9A7-2572E1D21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EEB2B-4545-46D6-826A-A4B1240BD3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0689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3E08DC-6A24-45AF-BABB-75D3AA5BE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576B781-E5FC-4BCB-B7CF-B7905F29F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F6929-E80E-448E-BB1E-E4ABB4629E5B}" type="datetimeFigureOut">
              <a:rPr lang="ru-RU" smtClean="0"/>
              <a:t>05.10.2025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D2B7A92-2DC8-466C-A0D1-FE151A366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1B3EC26-D409-4C26-A0D0-0475494DB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EEB2B-4545-46D6-826A-A4B1240BD3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7721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090F7F5-35EE-483F-A93F-14BF46C85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F6929-E80E-448E-BB1E-E4ABB4629E5B}" type="datetimeFigureOut">
              <a:rPr lang="ru-RU" smtClean="0"/>
              <a:t>05.10.2025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EB97999-4A8E-42E4-8626-C01D1ACB7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90E7ACA-A117-4C26-AE2C-BFB3567AF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EEB2B-4545-46D6-826A-A4B1240BD3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3371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4A63E2-C98D-4264-868F-070759DF8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D839BF4-6F56-4399-972D-8F3F9D1501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2C548A9-6BA1-4DF3-8948-C2E02BF17B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EF4CDCD-7426-4039-A2C7-B6FE61402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F6929-E80E-448E-BB1E-E4ABB4629E5B}" type="datetimeFigureOut">
              <a:rPr lang="ru-RU" smtClean="0"/>
              <a:t>05.10.2025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E46B5F-99AD-4D79-ADE1-05F52F81F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7BFB245-407A-41EE-871A-B542263D7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EEB2B-4545-46D6-826A-A4B1240BD3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1972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088658-346C-44F9-BEB6-1F3713A01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DD13E93-6B65-4A94-8F2F-7B8A6A973A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96007E5-49C3-46FE-B45F-7B7639E0CE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2D292C1-7BF9-484D-A820-D6AD1790B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F6929-E80E-448E-BB1E-E4ABB4629E5B}" type="datetimeFigureOut">
              <a:rPr lang="ru-RU" smtClean="0"/>
              <a:t>05.10.2025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F6B1EFB-9ACB-4CD9-9621-0B92CF017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AEE05B6-FAAB-4D22-9E2E-14359909D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EEB2B-4545-46D6-826A-A4B1240BD3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1199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CA3BBE-704A-486B-9CFF-39C0919B6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318A23F-2EA7-4EF0-BCF6-EE2EAC13CF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BEA3A6-3463-4D6E-B2D9-1481070289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FF6929-E80E-448E-BB1E-E4ABB4629E5B}" type="datetimeFigureOut">
              <a:rPr lang="ru-RU" smtClean="0"/>
              <a:t>05.10.2025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F0BBA4-6972-4CDB-AB15-D80D71C573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FDFB1AF-4DC5-4D2C-8063-950144AD15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EEB2B-4545-46D6-826A-A4B1240BD3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5863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E677ABA-3811-4033-84C6-F859005E52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296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F649715-63C8-4CC1-8C43-EB89A86C7A22}"/>
              </a:ext>
            </a:extLst>
          </p:cNvPr>
          <p:cNvSpPr txBox="1"/>
          <p:nvPr/>
        </p:nvSpPr>
        <p:spPr>
          <a:xfrm>
            <a:off x="1139484" y="281354"/>
            <a:ext cx="9847384" cy="1311812"/>
          </a:xfrm>
          <a:prstGeom prst="rect">
            <a:avLst/>
          </a:prstGeom>
          <a:noFill/>
        </p:spPr>
        <p:txBody>
          <a:bodyPr wrap="none" rtlCol="0">
            <a:prstTxWarp prst="textCanDown">
              <a:avLst/>
            </a:prstTxWarp>
            <a:spAutoFit/>
          </a:bodyPr>
          <a:lstStyle/>
          <a:p>
            <a:r>
              <a:rPr lang="ru-RU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Консультация для родителей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F9E097-15E4-4742-B7E3-8076DC86C17E}"/>
              </a:ext>
            </a:extLst>
          </p:cNvPr>
          <p:cNvSpPr txBox="1"/>
          <p:nvPr/>
        </p:nvSpPr>
        <p:spPr>
          <a:xfrm>
            <a:off x="1139484" y="1769013"/>
            <a:ext cx="10016196" cy="1181687"/>
          </a:xfrm>
          <a:prstGeom prst="rect">
            <a:avLst/>
          </a:prstGeom>
          <a:noFill/>
        </p:spPr>
        <p:txBody>
          <a:bodyPr wrap="none" rtlCol="0">
            <a:prstTxWarp prst="textDeflate">
              <a:avLst/>
            </a:prstTxWarp>
            <a:spAutoFit/>
          </a:bodyPr>
          <a:lstStyle/>
          <a:p>
            <a:r>
              <a:rPr lang="ru-RU" b="1" dirty="0"/>
              <a:t>Тема: «Трудовое воспитание в первой младшей группе детского сада».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B590D52-D832-4414-AFE1-7C64A298AFFB}"/>
              </a:ext>
            </a:extLst>
          </p:cNvPr>
          <p:cNvSpPr/>
          <p:nvPr/>
        </p:nvSpPr>
        <p:spPr>
          <a:xfrm>
            <a:off x="5435405" y="5288340"/>
            <a:ext cx="675659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/>
              <a:t>«Лучшая форма наследства, которую мы оставляем детям и которую не могут заменить ни деньги, ни вещи, ни даже образование, - это трудолюбие</a:t>
            </a:r>
            <a:r>
              <a:rPr lang="ru-RU" sz="2400" b="1" dirty="0"/>
              <a:t>»</a:t>
            </a:r>
            <a:r>
              <a:rPr lang="ru-RU" dirty="0"/>
              <a:t>    </a:t>
            </a:r>
            <a:r>
              <a:rPr lang="ru-RU" b="1" dirty="0"/>
              <a:t> К. Д. Ушинский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6920FC-24B5-4D9A-9F07-3ACF0686F0B4}"/>
              </a:ext>
            </a:extLst>
          </p:cNvPr>
          <p:cNvSpPr txBox="1"/>
          <p:nvPr/>
        </p:nvSpPr>
        <p:spPr>
          <a:xfrm>
            <a:off x="239151" y="6063175"/>
            <a:ext cx="31080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/>
              <a:t>Подготовила воспитатель</a:t>
            </a:r>
          </a:p>
          <a:p>
            <a:r>
              <a:rPr lang="ru-RU" i="1" dirty="0" err="1"/>
              <a:t>Ладочкина</a:t>
            </a:r>
            <a:r>
              <a:rPr lang="ru-RU" i="1" dirty="0"/>
              <a:t> Ольга Николаевна</a:t>
            </a:r>
          </a:p>
        </p:txBody>
      </p:sp>
    </p:spTree>
    <p:extLst>
      <p:ext uri="{BB962C8B-B14F-4D97-AF65-F5344CB8AC3E}">
        <p14:creationId xmlns:p14="http://schemas.microsoft.com/office/powerpoint/2010/main" val="2649716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E3B220E-543C-4EA1-9C2A-3218C3D472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4687" y="3337538"/>
            <a:ext cx="5149756" cy="3408203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977789A-DABB-462A-B293-0B13AEF529A3}"/>
              </a:ext>
            </a:extLst>
          </p:cNvPr>
          <p:cNvSpPr/>
          <p:nvPr/>
        </p:nvSpPr>
        <p:spPr>
          <a:xfrm>
            <a:off x="947225" y="289679"/>
            <a:ext cx="1029755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Трудовое воспитание занимает одно из центральных мест в общем  процессе  воспитания   детей. Трудовая  деятельность в детском возрасте  помогает формировать из ребенка  социально адаптированную и полностью самостоятельную личность, понимающую, что труд  жизненно необходимое  средство существования  и нравственная  потребность человека.</a:t>
            </a:r>
          </a:p>
          <a:p>
            <a:r>
              <a:rPr lang="ru-RU" i="1" dirty="0"/>
              <a:t>-Основные  задачи трудового воспитания детей.</a:t>
            </a:r>
          </a:p>
          <a:p>
            <a:r>
              <a:rPr lang="ru-RU" i="1" dirty="0"/>
              <a:t>- Ознакомление  с  трудом взрослых.</a:t>
            </a:r>
          </a:p>
          <a:p>
            <a:r>
              <a:rPr lang="ru-RU" i="1" dirty="0"/>
              <a:t>- Воспитание уважения  к   труду.</a:t>
            </a:r>
          </a:p>
          <a:p>
            <a:r>
              <a:rPr lang="ru-RU" i="1" dirty="0"/>
              <a:t>- Воспитание интереса  к   труду.</a:t>
            </a:r>
          </a:p>
          <a:p>
            <a:r>
              <a:rPr lang="ru-RU" i="1" dirty="0"/>
              <a:t>- Обучение  простейшим  трудовым навыкам и умениям. - Воспитание самостоятельности и трудолюбия.</a:t>
            </a:r>
          </a:p>
          <a:p>
            <a:r>
              <a:rPr lang="ru-RU" i="1" dirty="0"/>
              <a:t>  Обучение труду в коллективе и на благо коллектива.</a:t>
            </a:r>
          </a:p>
        </p:txBody>
      </p:sp>
    </p:spTree>
    <p:extLst>
      <p:ext uri="{BB962C8B-B14F-4D97-AF65-F5344CB8AC3E}">
        <p14:creationId xmlns:p14="http://schemas.microsoft.com/office/powerpoint/2010/main" val="4013327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CE3B734-BFB8-4F06-8CD9-DE570225EB4A}"/>
              </a:ext>
            </a:extLst>
          </p:cNvPr>
          <p:cNvSpPr/>
          <p:nvPr/>
        </p:nvSpPr>
        <p:spPr>
          <a:xfrm>
            <a:off x="222914" y="2384106"/>
            <a:ext cx="568464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Хозяйственный – бытовой  труд   детей этого возраста сводится  к выполнению простейших поручений, но этот труд  следует всячески поощрять, поскольку эти действия содержат початки коллективного труда. Необходимо, чтобы труд  был посильным для детей. Однако уже в этом  возрасте они должны почувствовать, что всякий труд связан с преодолением трудностей. Следует  учить детей трудиться рядом друг с другом, не мешая. В первой младшей группе закладываются основы трудового воспитания. Детей учат сначала с помощью взрослого, а затем под его контролем надевать, снимать и складывать на место одежду, обувь; замечать неопрятность в своей одежде, обращаться к взрослому и с его помощью приводить себя в порядок.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589CBBC-C465-481B-839B-B8C03EC809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3699" y="2041493"/>
            <a:ext cx="5751614" cy="468756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60C04E3-AF86-46F4-87DF-2336817E99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687" y="326747"/>
            <a:ext cx="11272481" cy="214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626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7C12E04-9335-4CB5-8861-09CB10D3D67A}"/>
              </a:ext>
            </a:extLst>
          </p:cNvPr>
          <p:cNvSpPr/>
          <p:nvPr/>
        </p:nvSpPr>
        <p:spPr>
          <a:xfrm>
            <a:off x="5773003" y="914400"/>
            <a:ext cx="602776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i="1" dirty="0"/>
              <a:t>Существует немало эффективных приемов вовлечения малышей в труд по самообслуживанию. Так, положительный пример товарища, если он одобрен взрослым, вызывает у ребенка желание подражать. Интерес к самообслуживанию возникает у детей и тогда, когда педагог с помощью игровых приемов, игрушек, настольного кукольного театра вводит элементы игры, драматизации (куклу одевают, раздевают, укладывают спать и пр.). Игры в «спектакли» воспитатели могут придумывать сами, используя факты из жизни детей. Благоприятное воздействие на детей оказывают также народные песенки, потешки о «водичке, умывающей личико», о «травке-муравке», которая «со сна поднялась» и пр.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7084553-BAD8-4CAA-BF2E-DB18AB92BF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11" y="90985"/>
            <a:ext cx="5340823" cy="667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044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B1C871F-0FF5-4F6B-93FF-452241C178DC}"/>
              </a:ext>
            </a:extLst>
          </p:cNvPr>
          <p:cNvSpPr/>
          <p:nvPr/>
        </p:nvSpPr>
        <p:spPr>
          <a:xfrm>
            <a:off x="377096" y="126273"/>
            <a:ext cx="1116974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i="1" dirty="0"/>
              <a:t>Формировать у малышей самостоятельность в процессе одевания, раздевания следует постепенно. Вначале педагог учит детей отдельным действиям, подробно показывая и объясняя, как их нужно выполнять. Важно при этом, чтобы объяснения и показ чередовались с аналогичными действиями самого малыша. Такой дробный характер обучения обусловлен тем, что двухлетний ребенок не способен одновременно усвоить и само действие, и способ его выполнения, и его место в ряду других действий. К тому же незнакомые малышу приемы могут вызвать у него боязнь, неуверенность в своих силах. Если ребенок не может сразу следовать образцу, воспитатель повторно демонстрирует нужное действие, либо оказывает непосредственную помощь. В случае необходимости педагог может взять руки малыша в свои и показать ему способ действия.</a:t>
            </a:r>
          </a:p>
          <a:p>
            <a:r>
              <a:rPr lang="ru-RU" i="1" dirty="0"/>
              <a:t>Труд ребенка по самообслуживанию должен завершаться наглядным результатом. Увидеть этот результат ему помогает взрослый. Например, педагог обращает внимание детей на то, что их товарищ постарался, приложил усилия и надел свитер сам. Воспитатель в любых случаях выражает одобрение по поводу проявления малышами активности, самостоятельности, оценивая не столько качество труда, сколько старания ребенка.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F1FDF30-3E62-4E36-9F5E-B48144BBA0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207"/>
          <a:stretch/>
        </p:blipFill>
        <p:spPr>
          <a:xfrm>
            <a:off x="3771392" y="3875964"/>
            <a:ext cx="4858171" cy="2855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513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FECD402-4B8A-41DE-A3C0-23CB209954A2}"/>
              </a:ext>
            </a:extLst>
          </p:cNvPr>
          <p:cNvSpPr/>
          <p:nvPr/>
        </p:nvSpPr>
        <p:spPr>
          <a:xfrm>
            <a:off x="5357172" y="335845"/>
            <a:ext cx="6468763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i="1" dirty="0"/>
              <a:t>Под особый контроль педагог берет детей робких, неактивных, а также тех, кто часто проявляет упрямство или слишком непоседлив, подвижен. В каждом конкретном случае он использует специфические приемы. Робкого ребенка следует похвалить за старание — это вызовет у него желание сделать самостоятельно что-то еще. Если малыш упрямится и не хочет снимать ботинки (надевать рубашку и пр.), не надо укорять ребенка — лучше переключить его внимание на другой объект. Так с помощью разнообразных приемов создается положительно-эмоциональная атмосфера, которая вызывает у детей интерес к самостоятельным действиям, стремление выполнять их.</a:t>
            </a:r>
          </a:p>
          <a:p>
            <a:r>
              <a:rPr lang="ru-RU" i="1" dirty="0"/>
              <a:t> Поскольку процессы одевания, раздевания занимают много времени, воспитатель делает эту работу вместе с младшем воспитателем.  В первой младшей группе детей приобщают и к выполнению поручений, связанных с хозяйственно-бытовым трудом, а также трудом в природе. </a:t>
            </a:r>
          </a:p>
          <a:p>
            <a:r>
              <a:rPr lang="ru-RU" i="1" dirty="0"/>
              <a:t>  Выполненная ребенком работа должна быть положительно оценена педагогом. Надо постараться найти в деятельности малыша то, что заслуживает одобрения. Это позволит ему  </a:t>
            </a:r>
          </a:p>
          <a:p>
            <a:r>
              <a:rPr lang="ru-RU" i="1" dirty="0"/>
              <a:t>поверить в свои силы, утвердиться в успехе.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1522177-F7E7-45F0-A0E8-BF0976D29D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838" y="1296539"/>
            <a:ext cx="4663561" cy="469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686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8992D97-4058-4FF3-AC81-97CBBAC6A3DE}"/>
              </a:ext>
            </a:extLst>
          </p:cNvPr>
          <p:cNvSpPr/>
          <p:nvPr/>
        </p:nvSpPr>
        <p:spPr>
          <a:xfrm>
            <a:off x="342313" y="199526"/>
            <a:ext cx="1150737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В первой младшей группе закладываются основы трудового воспитания. Детей учат сначала с помощью взрослого, а затем самостоятельно надевать, снимать и складывать на место одежду, обувь. По мере овладения детьми навыками самообслуживании воспитатель переходи от показа к словесным объяснениям, напоминаниям правил выполнения того или иного процесса, а также конкретных действий и их последовательности, что в свою очередь способствует закреплению навыков.</a:t>
            </a:r>
          </a:p>
          <a:p>
            <a:r>
              <a:rPr lang="ru-RU" i="1" dirty="0"/>
              <a:t>В своей работе воспитатели нашего детского сада используют немало приёмов вовлечения детей в трудовую деятельность. К примеру, в нашей группе наиболее эффективным и интересным для малышей является «игра-ситуация». Интерес к самообслуживанию возникает в процессе игровой деятельности, которая вызывает у ребёнка желание подражать взрослому.</a:t>
            </a:r>
          </a:p>
          <a:p>
            <a:r>
              <a:rPr lang="ru-RU" i="1" dirty="0"/>
              <a:t>Первым делом, мы стараемся поддерживать стремление детей есть самостоятельно и аккуратно, учить держать ложку в правой руке, тщательно пережевывать пищу. По напоминанию взрослого пользоваться салфеткой и говорить спасибо. Учить детей узнавать и называть некоторые блюда: каша, суп, салат, пюре, котлеты, сок </a:t>
            </a:r>
            <a:r>
              <a:rPr lang="ru-RU" i="1" dirty="0" err="1"/>
              <a:t>и.т.д</a:t>
            </a:r>
            <a:r>
              <a:rPr lang="ru-RU" i="1" dirty="0"/>
              <a:t>. Для этого мы используем такие игры как: «Накорми куклу»; Упражнение «Каша», игра: «Коробочки», игра: «Я самый ловкий» и др.</a:t>
            </a:r>
          </a:p>
          <a:p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BFFD161-8FE9-4C76-973D-84BC904192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42" b="98487" l="1786" r="9881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11338" y="3479729"/>
            <a:ext cx="4769323" cy="3378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123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D7E0675-FAD9-4AE6-B684-BEC748AA102B}"/>
              </a:ext>
            </a:extLst>
          </p:cNvPr>
          <p:cNvSpPr/>
          <p:nvPr/>
        </p:nvSpPr>
        <p:spPr>
          <a:xfrm>
            <a:off x="384517" y="198314"/>
            <a:ext cx="1142296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Так же в нашей группе мы учим детей приемам ухода за игрушками, последовательности и содержанию работ по уборке кукольного уголка. Для этого мы используем игру «Поручение». Цель игры - учить детей убирать свои игрушки по местам. Выполнять инструкцию воспитателя. Игра - занятия: «Как игрушки убежали от Милаши». Цель - воспитывать у детей правильное отношение к хозяйственно- бытовому труду, интерес к нему, обеспечивает овладение необходимыми действиями.</a:t>
            </a:r>
          </a:p>
          <a:p>
            <a:r>
              <a:rPr lang="ru-RU" i="1" dirty="0"/>
              <a:t>Существует огромное множество различных методов и приёмов трудового воспитания детей и начинается оно с самого раннего возраста, эффективность его зависит от регулярности выполнения и очень важным фактором является работа родителей с детьми дома и на прогулке. Для успешного выполнения ребенком трудового поручения важно, чтобы он видел не только ближайшую цель, но и конечный результат своих действий.</a:t>
            </a:r>
          </a:p>
          <a:p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4790EC7-B465-450C-8B32-F1D5AC3E85B3}"/>
              </a:ext>
            </a:extLst>
          </p:cNvPr>
          <p:cNvSpPr/>
          <p:nvPr/>
        </p:nvSpPr>
        <p:spPr>
          <a:xfrm>
            <a:off x="2076243" y="5090025"/>
            <a:ext cx="772316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Помните! Ребенку необходимо знать для чего он это делает. Поэтому всегда нужно объяснять для чего мы трудимся. Например, если цветы не полить – они могут погибнуть, если мы не помоем посуду, то придется есть из грязной.</a:t>
            </a:r>
          </a:p>
          <a:p>
            <a:r>
              <a:rPr lang="ru-RU" b="1" dirty="0">
                <a:solidFill>
                  <a:srgbClr val="FF0000"/>
                </a:solidFill>
              </a:rPr>
              <a:t>                            Поощрение за выполненную работу.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0B940B5-66AF-48F7-80D2-4B8784C20A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261" y="2985018"/>
            <a:ext cx="9728402" cy="4210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05549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1129</Words>
  <Application>Microsoft Office PowerPoint</Application>
  <PresentationFormat>Широкоэкранный</PresentationFormat>
  <Paragraphs>27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Olga</dc:creator>
  <cp:lastModifiedBy>Olga</cp:lastModifiedBy>
  <cp:revision>42</cp:revision>
  <cp:lastPrinted>2023-05-14T13:10:39Z</cp:lastPrinted>
  <dcterms:created xsi:type="dcterms:W3CDTF">2021-03-17T17:05:06Z</dcterms:created>
  <dcterms:modified xsi:type="dcterms:W3CDTF">2025-10-05T13:26:24Z</dcterms:modified>
</cp:coreProperties>
</file>